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ags/tag1.xml" ContentType="application/vnd.openxmlformats-officedocument.presentationml.tags+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4.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notesSlides/notesSlide5.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notesSlides/notesSlide6.xml" ContentType="application/vnd.openxmlformats-officedocument.presentationml.notesSlide+xml"/>
  <Override PartName="/ppt/tags/tag21.xml" ContentType="application/vnd.openxmlformats-officedocument.presentationml.tags+xml"/>
  <Override PartName="/ppt/notesSlides/notesSlide7.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notesSlides/notesSlide8.xml" ContentType="application/vnd.openxmlformats-officedocument.presentationml.notesSlide+xml"/>
  <Override PartName="/ppt/tags/tag24.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7" r:id="rId5"/>
  </p:sldMasterIdLst>
  <p:notesMasterIdLst>
    <p:notesMasterId r:id="rId34"/>
  </p:notesMasterIdLst>
  <p:handoutMasterIdLst>
    <p:handoutMasterId r:id="rId35"/>
  </p:handoutMasterIdLst>
  <p:sldIdLst>
    <p:sldId id="276" r:id="rId6"/>
    <p:sldId id="324" r:id="rId7"/>
    <p:sldId id="329" r:id="rId8"/>
    <p:sldId id="301" r:id="rId9"/>
    <p:sldId id="302" r:id="rId10"/>
    <p:sldId id="303" r:id="rId11"/>
    <p:sldId id="306" r:id="rId12"/>
    <p:sldId id="304" r:id="rId13"/>
    <p:sldId id="305" r:id="rId14"/>
    <p:sldId id="307" r:id="rId15"/>
    <p:sldId id="308" r:id="rId16"/>
    <p:sldId id="330" r:id="rId17"/>
    <p:sldId id="331" r:id="rId18"/>
    <p:sldId id="287" r:id="rId19"/>
    <p:sldId id="309" r:id="rId20"/>
    <p:sldId id="311" r:id="rId21"/>
    <p:sldId id="312" r:id="rId22"/>
    <p:sldId id="313" r:id="rId23"/>
    <p:sldId id="314" r:id="rId24"/>
    <p:sldId id="315" r:id="rId25"/>
    <p:sldId id="317" r:id="rId26"/>
    <p:sldId id="321" r:id="rId27"/>
    <p:sldId id="262" r:id="rId28"/>
    <p:sldId id="319" r:id="rId29"/>
    <p:sldId id="323" r:id="rId30"/>
    <p:sldId id="322" r:id="rId31"/>
    <p:sldId id="320" r:id="rId32"/>
    <p:sldId id="326" r:id="rId33"/>
  </p:sldIdLst>
  <p:sldSz cx="12192000" cy="6858000"/>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90" userDrawn="1">
          <p15:clr>
            <a:srgbClr val="A4A3A4"/>
          </p15:clr>
        </p15:guide>
        <p15:guide id="2" pos="3840" userDrawn="1">
          <p15:clr>
            <a:srgbClr val="A4A3A4"/>
          </p15:clr>
        </p15:guide>
        <p15:guide id="3" pos="192" userDrawn="1">
          <p15:clr>
            <a:srgbClr val="A4A3A4"/>
          </p15:clr>
        </p15:guide>
        <p15:guide id="4" orient="horz" pos="144" userDrawn="1">
          <p15:clr>
            <a:srgbClr val="A4A3A4"/>
          </p15:clr>
        </p15:guide>
        <p15:guide id="5" pos="144"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C2C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9B01B11-1B88-4C2A-9D6E-EF17FC8D6D2E}" v="1" dt="2023-04-29T15:11:53.858"/>
  </p1510:revLst>
</p1510:revInfo>
</file>

<file path=ppt/tableStyles.xml><?xml version="1.0" encoding="utf-8"?>
<a:tblStyleLst xmlns:a="http://schemas.openxmlformats.org/drawingml/2006/main" def="{3B4B98B0-60AC-42C2-AFA5-B58CD77FA1E5}">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5661" autoAdjust="0"/>
  </p:normalViewPr>
  <p:slideViewPr>
    <p:cSldViewPr showGuides="1">
      <p:cViewPr varScale="1">
        <p:scale>
          <a:sx n="85" d="100"/>
          <a:sy n="85" d="100"/>
        </p:scale>
        <p:origin x="928" y="52"/>
      </p:cViewPr>
      <p:guideLst>
        <p:guide orient="horz" pos="690"/>
        <p:guide pos="3840"/>
        <p:guide pos="192"/>
        <p:guide orient="horz" pos="144"/>
        <p:guide pos="144"/>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00" d="100"/>
        <a:sy n="100" d="100"/>
      </p:scale>
      <p:origin x="0" y="0"/>
    </p:cViewPr>
  </p:sorterViewPr>
  <p:notesViewPr>
    <p:cSldViewPr>
      <p:cViewPr varScale="1">
        <p:scale>
          <a:sx n="127" d="100"/>
          <a:sy n="127" d="100"/>
        </p:scale>
        <p:origin x="1998" y="12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tableStyles" Target="tableStyles.xml"/><Relationship Id="rId21" Type="http://schemas.openxmlformats.org/officeDocument/2006/relationships/slide" Target="slides/slide16.xml"/><Relationship Id="rId34"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viewProps" Target="viewProps.xml"/><Relationship Id="rId40"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handoutMaster" Target="handoutMasters/handoutMaster1.xml"/><Relationship Id="rId8" Type="http://schemas.openxmlformats.org/officeDocument/2006/relationships/slide" Target="slides/slide3.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729027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2476500" y="73025"/>
            <a:ext cx="4094163" cy="230346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01600" y="2457450"/>
            <a:ext cx="8940800" cy="4116949"/>
          </a:xfrm>
          <a:prstGeom prst="rect">
            <a:avLst/>
          </a:prstGeom>
        </p:spPr>
        <p:txBody>
          <a:bodyPr vert="horz" lIns="91440" tIns="45720" rIns="91440" bIns="45720"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5"/>
          </p:nvPr>
        </p:nvSpPr>
        <p:spPr>
          <a:xfrm>
            <a:off x="8534400" y="6673105"/>
            <a:ext cx="508000" cy="157331"/>
          </a:xfrm>
          <a:prstGeom prst="rect">
            <a:avLst/>
          </a:prstGeom>
        </p:spPr>
        <p:txBody>
          <a:bodyPr vert="horz" lIns="91440" tIns="45720" rIns="91440" bIns="45720" rtlCol="0" anchor="b"/>
          <a:lstStyle>
            <a:lvl1pPr algn="r">
              <a:defRPr sz="1000"/>
            </a:lvl1pPr>
          </a:lstStyle>
          <a:p>
            <a:fld id="{6DF3F157-FE2F-4DAB-AF0E-F60637E9AA77}" type="slidenum">
              <a:rPr lang="en-US" smtClean="0"/>
              <a:pPr/>
              <a:t>‹#›</a:t>
            </a:fld>
            <a:endParaRPr lang="en-US" dirty="0"/>
          </a:p>
        </p:txBody>
      </p:sp>
      <p:grpSp>
        <p:nvGrpSpPr>
          <p:cNvPr id="8" name="Group 15"/>
          <p:cNvGrpSpPr>
            <a:grpSpLocks noChangeAspect="1"/>
          </p:cNvGrpSpPr>
          <p:nvPr/>
        </p:nvGrpSpPr>
        <p:grpSpPr bwMode="auto">
          <a:xfrm>
            <a:off x="7580160" y="6649882"/>
            <a:ext cx="1010472" cy="150968"/>
            <a:chOff x="240" y="3738"/>
            <a:chExt cx="1634" cy="434"/>
          </a:xfrm>
        </p:grpSpPr>
        <p:sp>
          <p:nvSpPr>
            <p:cNvPr id="9" name="Freeform 16"/>
            <p:cNvSpPr>
              <a:spLocks/>
            </p:cNvSpPr>
            <p:nvPr userDrawn="1"/>
          </p:nvSpPr>
          <p:spPr bwMode="auto">
            <a:xfrm>
              <a:off x="797" y="3795"/>
              <a:ext cx="256" cy="314"/>
            </a:xfrm>
            <a:custGeom>
              <a:avLst/>
              <a:gdLst>
                <a:gd name="T0" fmla="*/ 63 w 346"/>
                <a:gd name="T1" fmla="*/ 293 h 422"/>
                <a:gd name="T2" fmla="*/ 188 w 346"/>
                <a:gd name="T3" fmla="*/ 353 h 422"/>
                <a:gd name="T4" fmla="*/ 231 w 346"/>
                <a:gd name="T5" fmla="*/ 347 h 422"/>
                <a:gd name="T6" fmla="*/ 265 w 346"/>
                <a:gd name="T7" fmla="*/ 301 h 422"/>
                <a:gd name="T8" fmla="*/ 235 w 346"/>
                <a:gd name="T9" fmla="*/ 261 h 422"/>
                <a:gd name="T10" fmla="*/ 188 w 346"/>
                <a:gd name="T11" fmla="*/ 248 h 422"/>
                <a:gd name="T12" fmla="*/ 140 w 346"/>
                <a:gd name="T13" fmla="*/ 238 h 422"/>
                <a:gd name="T14" fmla="*/ 89 w 346"/>
                <a:gd name="T15" fmla="*/ 224 h 422"/>
                <a:gd name="T16" fmla="*/ 22 w 346"/>
                <a:gd name="T17" fmla="*/ 125 h 422"/>
                <a:gd name="T18" fmla="*/ 180 w 346"/>
                <a:gd name="T19" fmla="*/ 0 h 422"/>
                <a:gd name="T20" fmla="*/ 342 w 346"/>
                <a:gd name="T21" fmla="*/ 82 h 422"/>
                <a:gd name="T22" fmla="*/ 280 w 346"/>
                <a:gd name="T23" fmla="*/ 128 h 422"/>
                <a:gd name="T24" fmla="*/ 176 w 346"/>
                <a:gd name="T25" fmla="*/ 68 h 422"/>
                <a:gd name="T26" fmla="*/ 101 w 346"/>
                <a:gd name="T27" fmla="*/ 117 h 422"/>
                <a:gd name="T28" fmla="*/ 175 w 346"/>
                <a:gd name="T29" fmla="*/ 165 h 422"/>
                <a:gd name="T30" fmla="*/ 216 w 346"/>
                <a:gd name="T31" fmla="*/ 174 h 422"/>
                <a:gd name="T32" fmla="*/ 346 w 346"/>
                <a:gd name="T33" fmla="*/ 293 h 422"/>
                <a:gd name="T34" fmla="*/ 176 w 346"/>
                <a:gd name="T35" fmla="*/ 422 h 422"/>
                <a:gd name="T36" fmla="*/ 104 w 346"/>
                <a:gd name="T37" fmla="*/ 413 h 422"/>
                <a:gd name="T38" fmla="*/ 0 w 346"/>
                <a:gd name="T39" fmla="*/ 337 h 422"/>
                <a:gd name="T40" fmla="*/ 63 w 346"/>
                <a:gd name="T41" fmla="*/ 293 h 4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46" h="422">
                  <a:moveTo>
                    <a:pt x="63" y="293"/>
                  </a:moveTo>
                  <a:cubicBezTo>
                    <a:pt x="73" y="307"/>
                    <a:pt x="103" y="353"/>
                    <a:pt x="188" y="353"/>
                  </a:cubicBezTo>
                  <a:cubicBezTo>
                    <a:pt x="202" y="353"/>
                    <a:pt x="217" y="352"/>
                    <a:pt x="231" y="347"/>
                  </a:cubicBezTo>
                  <a:cubicBezTo>
                    <a:pt x="260" y="335"/>
                    <a:pt x="265" y="314"/>
                    <a:pt x="265" y="301"/>
                  </a:cubicBezTo>
                  <a:cubicBezTo>
                    <a:pt x="265" y="275"/>
                    <a:pt x="247" y="266"/>
                    <a:pt x="235" y="261"/>
                  </a:cubicBezTo>
                  <a:cubicBezTo>
                    <a:pt x="226" y="257"/>
                    <a:pt x="225" y="257"/>
                    <a:pt x="188" y="248"/>
                  </a:cubicBezTo>
                  <a:cubicBezTo>
                    <a:pt x="140" y="238"/>
                    <a:pt x="140" y="238"/>
                    <a:pt x="140" y="238"/>
                  </a:cubicBezTo>
                  <a:cubicBezTo>
                    <a:pt x="114" y="232"/>
                    <a:pt x="102" y="229"/>
                    <a:pt x="89" y="224"/>
                  </a:cubicBezTo>
                  <a:cubicBezTo>
                    <a:pt x="71" y="216"/>
                    <a:pt x="22" y="192"/>
                    <a:pt x="22" y="125"/>
                  </a:cubicBezTo>
                  <a:cubicBezTo>
                    <a:pt x="22" y="49"/>
                    <a:pt x="86" y="0"/>
                    <a:pt x="180" y="0"/>
                  </a:cubicBezTo>
                  <a:cubicBezTo>
                    <a:pt x="267" y="0"/>
                    <a:pt x="313" y="43"/>
                    <a:pt x="342" y="82"/>
                  </a:cubicBezTo>
                  <a:cubicBezTo>
                    <a:pt x="280" y="128"/>
                    <a:pt x="280" y="128"/>
                    <a:pt x="280" y="128"/>
                  </a:cubicBezTo>
                  <a:cubicBezTo>
                    <a:pt x="267" y="108"/>
                    <a:pt x="241" y="68"/>
                    <a:pt x="176" y="68"/>
                  </a:cubicBezTo>
                  <a:cubicBezTo>
                    <a:pt x="136" y="68"/>
                    <a:pt x="101" y="86"/>
                    <a:pt x="101" y="117"/>
                  </a:cubicBezTo>
                  <a:cubicBezTo>
                    <a:pt x="101" y="151"/>
                    <a:pt x="138" y="158"/>
                    <a:pt x="175" y="165"/>
                  </a:cubicBezTo>
                  <a:cubicBezTo>
                    <a:pt x="216" y="174"/>
                    <a:pt x="216" y="174"/>
                    <a:pt x="216" y="174"/>
                  </a:cubicBezTo>
                  <a:cubicBezTo>
                    <a:pt x="270" y="185"/>
                    <a:pt x="346" y="207"/>
                    <a:pt x="346" y="293"/>
                  </a:cubicBezTo>
                  <a:cubicBezTo>
                    <a:pt x="346" y="385"/>
                    <a:pt x="261" y="422"/>
                    <a:pt x="176" y="422"/>
                  </a:cubicBezTo>
                  <a:cubicBezTo>
                    <a:pt x="153" y="422"/>
                    <a:pt x="128" y="420"/>
                    <a:pt x="104" y="413"/>
                  </a:cubicBezTo>
                  <a:cubicBezTo>
                    <a:pt x="77" y="405"/>
                    <a:pt x="30" y="386"/>
                    <a:pt x="0" y="337"/>
                  </a:cubicBezTo>
                  <a:lnTo>
                    <a:pt x="63" y="293"/>
                  </a:lnTo>
                  <a:close/>
                </a:path>
              </a:pathLst>
            </a:custGeom>
            <a:solidFill>
              <a:srgbClr val="252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Freeform 17"/>
            <p:cNvSpPr>
              <a:spLocks noEditPoints="1"/>
            </p:cNvSpPr>
            <p:nvPr userDrawn="1"/>
          </p:nvSpPr>
          <p:spPr bwMode="auto">
            <a:xfrm>
              <a:off x="1084" y="3884"/>
              <a:ext cx="211" cy="224"/>
            </a:xfrm>
            <a:custGeom>
              <a:avLst/>
              <a:gdLst>
                <a:gd name="T0" fmla="*/ 208 w 285"/>
                <a:gd name="T1" fmla="*/ 114 h 302"/>
                <a:gd name="T2" fmla="*/ 144 w 285"/>
                <a:gd name="T3" fmla="*/ 55 h 302"/>
                <a:gd name="T4" fmla="*/ 75 w 285"/>
                <a:gd name="T5" fmla="*/ 114 h 302"/>
                <a:gd name="T6" fmla="*/ 208 w 285"/>
                <a:gd name="T7" fmla="*/ 114 h 302"/>
                <a:gd name="T8" fmla="*/ 285 w 285"/>
                <a:gd name="T9" fmla="*/ 229 h 302"/>
                <a:gd name="T10" fmla="*/ 146 w 285"/>
                <a:gd name="T11" fmla="*/ 302 h 302"/>
                <a:gd name="T12" fmla="*/ 0 w 285"/>
                <a:gd name="T13" fmla="*/ 150 h 302"/>
                <a:gd name="T14" fmla="*/ 142 w 285"/>
                <a:gd name="T15" fmla="*/ 0 h 302"/>
                <a:gd name="T16" fmla="*/ 254 w 285"/>
                <a:gd name="T17" fmla="*/ 54 h 302"/>
                <a:gd name="T18" fmla="*/ 283 w 285"/>
                <a:gd name="T19" fmla="*/ 165 h 302"/>
                <a:gd name="T20" fmla="*/ 73 w 285"/>
                <a:gd name="T21" fmla="*/ 165 h 302"/>
                <a:gd name="T22" fmla="*/ 153 w 285"/>
                <a:gd name="T23" fmla="*/ 235 h 302"/>
                <a:gd name="T24" fmla="*/ 227 w 285"/>
                <a:gd name="T25" fmla="*/ 196 h 302"/>
                <a:gd name="T26" fmla="*/ 285 w 285"/>
                <a:gd name="T27" fmla="*/ 229 h 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 h="302">
                  <a:moveTo>
                    <a:pt x="208" y="114"/>
                  </a:moveTo>
                  <a:cubicBezTo>
                    <a:pt x="202" y="70"/>
                    <a:pt x="174" y="55"/>
                    <a:pt x="144" y="55"/>
                  </a:cubicBezTo>
                  <a:cubicBezTo>
                    <a:pt x="108" y="55"/>
                    <a:pt x="83" y="76"/>
                    <a:pt x="75" y="114"/>
                  </a:cubicBezTo>
                  <a:lnTo>
                    <a:pt x="208" y="114"/>
                  </a:lnTo>
                  <a:close/>
                  <a:moveTo>
                    <a:pt x="285" y="229"/>
                  </a:moveTo>
                  <a:cubicBezTo>
                    <a:pt x="250" y="277"/>
                    <a:pt x="204" y="302"/>
                    <a:pt x="146" y="302"/>
                  </a:cubicBezTo>
                  <a:cubicBezTo>
                    <a:pt x="72" y="302"/>
                    <a:pt x="0" y="254"/>
                    <a:pt x="0" y="150"/>
                  </a:cubicBezTo>
                  <a:cubicBezTo>
                    <a:pt x="0" y="54"/>
                    <a:pt x="62" y="0"/>
                    <a:pt x="142" y="0"/>
                  </a:cubicBezTo>
                  <a:cubicBezTo>
                    <a:pt x="217" y="0"/>
                    <a:pt x="248" y="45"/>
                    <a:pt x="254" y="54"/>
                  </a:cubicBezTo>
                  <a:cubicBezTo>
                    <a:pt x="277" y="87"/>
                    <a:pt x="282" y="136"/>
                    <a:pt x="283" y="165"/>
                  </a:cubicBezTo>
                  <a:cubicBezTo>
                    <a:pt x="73" y="165"/>
                    <a:pt x="73" y="165"/>
                    <a:pt x="73" y="165"/>
                  </a:cubicBezTo>
                  <a:cubicBezTo>
                    <a:pt x="80" y="209"/>
                    <a:pt x="108" y="235"/>
                    <a:pt x="153" y="235"/>
                  </a:cubicBezTo>
                  <a:cubicBezTo>
                    <a:pt x="200" y="235"/>
                    <a:pt x="219" y="208"/>
                    <a:pt x="227" y="196"/>
                  </a:cubicBezTo>
                  <a:lnTo>
                    <a:pt x="285" y="229"/>
                  </a:lnTo>
                  <a:close/>
                </a:path>
              </a:pathLst>
            </a:custGeom>
            <a:solidFill>
              <a:srgbClr val="252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noEditPoints="1"/>
            </p:cNvSpPr>
            <p:nvPr userDrawn="1"/>
          </p:nvSpPr>
          <p:spPr bwMode="auto">
            <a:xfrm>
              <a:off x="1323" y="3884"/>
              <a:ext cx="205" cy="288"/>
            </a:xfrm>
            <a:custGeom>
              <a:avLst/>
              <a:gdLst>
                <a:gd name="T0" fmla="*/ 140 w 276"/>
                <a:gd name="T1" fmla="*/ 61 h 388"/>
                <a:gd name="T2" fmla="*/ 70 w 276"/>
                <a:gd name="T3" fmla="*/ 139 h 388"/>
                <a:gd name="T4" fmla="*/ 140 w 276"/>
                <a:gd name="T5" fmla="*/ 214 h 388"/>
                <a:gd name="T6" fmla="*/ 210 w 276"/>
                <a:gd name="T7" fmla="*/ 142 h 388"/>
                <a:gd name="T8" fmla="*/ 140 w 276"/>
                <a:gd name="T9" fmla="*/ 61 h 388"/>
                <a:gd name="T10" fmla="*/ 276 w 276"/>
                <a:gd name="T11" fmla="*/ 9 h 388"/>
                <a:gd name="T12" fmla="*/ 276 w 276"/>
                <a:gd name="T13" fmla="*/ 242 h 388"/>
                <a:gd name="T14" fmla="*/ 258 w 276"/>
                <a:gd name="T15" fmla="*/ 345 h 388"/>
                <a:gd name="T16" fmla="*/ 140 w 276"/>
                <a:gd name="T17" fmla="*/ 388 h 388"/>
                <a:gd name="T18" fmla="*/ 9 w 276"/>
                <a:gd name="T19" fmla="*/ 299 h 388"/>
                <a:gd name="T20" fmla="*/ 84 w 276"/>
                <a:gd name="T21" fmla="*/ 299 h 388"/>
                <a:gd name="T22" fmla="*/ 142 w 276"/>
                <a:gd name="T23" fmla="*/ 334 h 388"/>
                <a:gd name="T24" fmla="*/ 198 w 276"/>
                <a:gd name="T25" fmla="*/ 311 h 388"/>
                <a:gd name="T26" fmla="*/ 208 w 276"/>
                <a:gd name="T27" fmla="*/ 246 h 388"/>
                <a:gd name="T28" fmla="*/ 123 w 276"/>
                <a:gd name="T29" fmla="*/ 277 h 388"/>
                <a:gd name="T30" fmla="*/ 0 w 276"/>
                <a:gd name="T31" fmla="*/ 141 h 388"/>
                <a:gd name="T32" fmla="*/ 128 w 276"/>
                <a:gd name="T33" fmla="*/ 0 h 388"/>
                <a:gd name="T34" fmla="*/ 208 w 276"/>
                <a:gd name="T35" fmla="*/ 38 h 388"/>
                <a:gd name="T36" fmla="*/ 208 w 276"/>
                <a:gd name="T37" fmla="*/ 9 h 388"/>
                <a:gd name="T38" fmla="*/ 276 w 276"/>
                <a:gd name="T39" fmla="*/ 9 h 3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76" h="388">
                  <a:moveTo>
                    <a:pt x="140" y="61"/>
                  </a:moveTo>
                  <a:cubicBezTo>
                    <a:pt x="105" y="61"/>
                    <a:pt x="70" y="84"/>
                    <a:pt x="70" y="139"/>
                  </a:cubicBezTo>
                  <a:cubicBezTo>
                    <a:pt x="70" y="188"/>
                    <a:pt x="100" y="214"/>
                    <a:pt x="140" y="214"/>
                  </a:cubicBezTo>
                  <a:cubicBezTo>
                    <a:pt x="177" y="214"/>
                    <a:pt x="210" y="194"/>
                    <a:pt x="210" y="142"/>
                  </a:cubicBezTo>
                  <a:cubicBezTo>
                    <a:pt x="211" y="96"/>
                    <a:pt x="186" y="61"/>
                    <a:pt x="140" y="61"/>
                  </a:cubicBezTo>
                  <a:moveTo>
                    <a:pt x="276" y="9"/>
                  </a:moveTo>
                  <a:cubicBezTo>
                    <a:pt x="276" y="242"/>
                    <a:pt x="276" y="242"/>
                    <a:pt x="276" y="242"/>
                  </a:cubicBezTo>
                  <a:cubicBezTo>
                    <a:pt x="276" y="298"/>
                    <a:pt x="276" y="321"/>
                    <a:pt x="258" y="345"/>
                  </a:cubicBezTo>
                  <a:cubicBezTo>
                    <a:pt x="242" y="366"/>
                    <a:pt x="207" y="388"/>
                    <a:pt x="140" y="388"/>
                  </a:cubicBezTo>
                  <a:cubicBezTo>
                    <a:pt x="38" y="388"/>
                    <a:pt x="18" y="344"/>
                    <a:pt x="9" y="299"/>
                  </a:cubicBezTo>
                  <a:cubicBezTo>
                    <a:pt x="84" y="299"/>
                    <a:pt x="84" y="299"/>
                    <a:pt x="84" y="299"/>
                  </a:cubicBezTo>
                  <a:cubicBezTo>
                    <a:pt x="89" y="315"/>
                    <a:pt x="101" y="334"/>
                    <a:pt x="142" y="334"/>
                  </a:cubicBezTo>
                  <a:cubicBezTo>
                    <a:pt x="177" y="334"/>
                    <a:pt x="192" y="320"/>
                    <a:pt x="198" y="311"/>
                  </a:cubicBezTo>
                  <a:cubicBezTo>
                    <a:pt x="208" y="297"/>
                    <a:pt x="208" y="281"/>
                    <a:pt x="208" y="246"/>
                  </a:cubicBezTo>
                  <a:cubicBezTo>
                    <a:pt x="194" y="259"/>
                    <a:pt x="164" y="277"/>
                    <a:pt x="123" y="277"/>
                  </a:cubicBezTo>
                  <a:cubicBezTo>
                    <a:pt x="56" y="277"/>
                    <a:pt x="0" y="231"/>
                    <a:pt x="0" y="141"/>
                  </a:cubicBezTo>
                  <a:cubicBezTo>
                    <a:pt x="0" y="35"/>
                    <a:pt x="75" y="0"/>
                    <a:pt x="128" y="0"/>
                  </a:cubicBezTo>
                  <a:cubicBezTo>
                    <a:pt x="179" y="0"/>
                    <a:pt x="200" y="28"/>
                    <a:pt x="208" y="38"/>
                  </a:cubicBezTo>
                  <a:cubicBezTo>
                    <a:pt x="208" y="9"/>
                    <a:pt x="208" y="9"/>
                    <a:pt x="208" y="9"/>
                  </a:cubicBezTo>
                  <a:lnTo>
                    <a:pt x="276" y="9"/>
                  </a:lnTo>
                  <a:close/>
                </a:path>
              </a:pathLst>
            </a:custGeom>
            <a:solidFill>
              <a:srgbClr val="252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 name="Freeform 19"/>
            <p:cNvSpPr>
              <a:spLocks noEditPoints="1"/>
            </p:cNvSpPr>
            <p:nvPr userDrawn="1"/>
          </p:nvSpPr>
          <p:spPr bwMode="auto">
            <a:xfrm>
              <a:off x="1567" y="3884"/>
              <a:ext cx="200" cy="222"/>
            </a:xfrm>
            <a:custGeom>
              <a:avLst/>
              <a:gdLst>
                <a:gd name="T0" fmla="*/ 189 w 270"/>
                <a:gd name="T1" fmla="*/ 151 h 300"/>
                <a:gd name="T2" fmla="*/ 130 w 270"/>
                <a:gd name="T3" fmla="*/ 168 h 300"/>
                <a:gd name="T4" fmla="*/ 73 w 270"/>
                <a:gd name="T5" fmla="*/ 208 h 300"/>
                <a:gd name="T6" fmla="*/ 119 w 270"/>
                <a:gd name="T7" fmla="*/ 241 h 300"/>
                <a:gd name="T8" fmla="*/ 185 w 270"/>
                <a:gd name="T9" fmla="*/ 208 h 300"/>
                <a:gd name="T10" fmla="*/ 189 w 270"/>
                <a:gd name="T11" fmla="*/ 183 h 300"/>
                <a:gd name="T12" fmla="*/ 189 w 270"/>
                <a:gd name="T13" fmla="*/ 151 h 300"/>
                <a:gd name="T14" fmla="*/ 14 w 270"/>
                <a:gd name="T15" fmla="*/ 92 h 300"/>
                <a:gd name="T16" fmla="*/ 25 w 270"/>
                <a:gd name="T17" fmla="*/ 50 h 300"/>
                <a:gd name="T18" fmla="*/ 138 w 270"/>
                <a:gd name="T19" fmla="*/ 0 h 300"/>
                <a:gd name="T20" fmla="*/ 223 w 270"/>
                <a:gd name="T21" fmla="*/ 18 h 300"/>
                <a:gd name="T22" fmla="*/ 258 w 270"/>
                <a:gd name="T23" fmla="*/ 96 h 300"/>
                <a:gd name="T24" fmla="*/ 258 w 270"/>
                <a:gd name="T25" fmla="*/ 247 h 300"/>
                <a:gd name="T26" fmla="*/ 270 w 270"/>
                <a:gd name="T27" fmla="*/ 293 h 300"/>
                <a:gd name="T28" fmla="*/ 189 w 270"/>
                <a:gd name="T29" fmla="*/ 293 h 300"/>
                <a:gd name="T30" fmla="*/ 188 w 270"/>
                <a:gd name="T31" fmla="*/ 271 h 300"/>
                <a:gd name="T32" fmla="*/ 103 w 270"/>
                <a:gd name="T33" fmla="*/ 300 h 300"/>
                <a:gd name="T34" fmla="*/ 0 w 270"/>
                <a:gd name="T35" fmla="*/ 211 h 300"/>
                <a:gd name="T36" fmla="*/ 10 w 270"/>
                <a:gd name="T37" fmla="*/ 172 h 300"/>
                <a:gd name="T38" fmla="*/ 101 w 270"/>
                <a:gd name="T39" fmla="*/ 117 h 300"/>
                <a:gd name="T40" fmla="*/ 189 w 270"/>
                <a:gd name="T41" fmla="*/ 96 h 300"/>
                <a:gd name="T42" fmla="*/ 141 w 270"/>
                <a:gd name="T43" fmla="*/ 53 h 300"/>
                <a:gd name="T44" fmla="*/ 90 w 270"/>
                <a:gd name="T45" fmla="*/ 71 h 300"/>
                <a:gd name="T46" fmla="*/ 83 w 270"/>
                <a:gd name="T47" fmla="*/ 96 h 300"/>
                <a:gd name="T48" fmla="*/ 14 w 270"/>
                <a:gd name="T49" fmla="*/ 92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70" h="300">
                  <a:moveTo>
                    <a:pt x="189" y="151"/>
                  </a:moveTo>
                  <a:cubicBezTo>
                    <a:pt x="176" y="158"/>
                    <a:pt x="160" y="163"/>
                    <a:pt x="130" y="168"/>
                  </a:cubicBezTo>
                  <a:cubicBezTo>
                    <a:pt x="105" y="172"/>
                    <a:pt x="73" y="178"/>
                    <a:pt x="73" y="208"/>
                  </a:cubicBezTo>
                  <a:cubicBezTo>
                    <a:pt x="73" y="230"/>
                    <a:pt x="91" y="241"/>
                    <a:pt x="119" y="241"/>
                  </a:cubicBezTo>
                  <a:cubicBezTo>
                    <a:pt x="153" y="241"/>
                    <a:pt x="178" y="225"/>
                    <a:pt x="185" y="208"/>
                  </a:cubicBezTo>
                  <a:cubicBezTo>
                    <a:pt x="189" y="200"/>
                    <a:pt x="189" y="191"/>
                    <a:pt x="189" y="183"/>
                  </a:cubicBezTo>
                  <a:lnTo>
                    <a:pt x="189" y="151"/>
                  </a:lnTo>
                  <a:close/>
                  <a:moveTo>
                    <a:pt x="14" y="92"/>
                  </a:moveTo>
                  <a:cubicBezTo>
                    <a:pt x="15" y="78"/>
                    <a:pt x="16" y="66"/>
                    <a:pt x="25" y="50"/>
                  </a:cubicBezTo>
                  <a:cubicBezTo>
                    <a:pt x="52" y="0"/>
                    <a:pt x="120" y="0"/>
                    <a:pt x="138" y="0"/>
                  </a:cubicBezTo>
                  <a:cubicBezTo>
                    <a:pt x="165" y="0"/>
                    <a:pt x="198" y="4"/>
                    <a:pt x="223" y="18"/>
                  </a:cubicBezTo>
                  <a:cubicBezTo>
                    <a:pt x="257" y="39"/>
                    <a:pt x="258" y="66"/>
                    <a:pt x="258" y="96"/>
                  </a:cubicBezTo>
                  <a:cubicBezTo>
                    <a:pt x="258" y="247"/>
                    <a:pt x="258" y="247"/>
                    <a:pt x="258" y="247"/>
                  </a:cubicBezTo>
                  <a:cubicBezTo>
                    <a:pt x="258" y="269"/>
                    <a:pt x="258" y="276"/>
                    <a:pt x="270" y="293"/>
                  </a:cubicBezTo>
                  <a:cubicBezTo>
                    <a:pt x="189" y="293"/>
                    <a:pt x="189" y="293"/>
                    <a:pt x="189" y="293"/>
                  </a:cubicBezTo>
                  <a:cubicBezTo>
                    <a:pt x="189" y="286"/>
                    <a:pt x="188" y="275"/>
                    <a:pt x="188" y="271"/>
                  </a:cubicBezTo>
                  <a:cubicBezTo>
                    <a:pt x="173" y="283"/>
                    <a:pt x="143" y="300"/>
                    <a:pt x="103" y="300"/>
                  </a:cubicBezTo>
                  <a:cubicBezTo>
                    <a:pt x="39" y="300"/>
                    <a:pt x="0" y="260"/>
                    <a:pt x="0" y="211"/>
                  </a:cubicBezTo>
                  <a:cubicBezTo>
                    <a:pt x="0" y="197"/>
                    <a:pt x="4" y="184"/>
                    <a:pt x="10" y="172"/>
                  </a:cubicBezTo>
                  <a:cubicBezTo>
                    <a:pt x="30" y="132"/>
                    <a:pt x="74" y="122"/>
                    <a:pt x="101" y="117"/>
                  </a:cubicBezTo>
                  <a:cubicBezTo>
                    <a:pt x="160" y="105"/>
                    <a:pt x="164" y="104"/>
                    <a:pt x="189" y="96"/>
                  </a:cubicBezTo>
                  <a:cubicBezTo>
                    <a:pt x="189" y="82"/>
                    <a:pt x="188" y="53"/>
                    <a:pt x="141" y="53"/>
                  </a:cubicBezTo>
                  <a:cubicBezTo>
                    <a:pt x="112" y="53"/>
                    <a:pt x="97" y="62"/>
                    <a:pt x="90" y="71"/>
                  </a:cubicBezTo>
                  <a:cubicBezTo>
                    <a:pt x="83" y="80"/>
                    <a:pt x="83" y="88"/>
                    <a:pt x="83" y="96"/>
                  </a:cubicBezTo>
                  <a:lnTo>
                    <a:pt x="14" y="92"/>
                  </a:lnTo>
                  <a:close/>
                </a:path>
              </a:pathLst>
            </a:custGeom>
            <a:solidFill>
              <a:srgbClr val="252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 name="Rectangle 20"/>
            <p:cNvSpPr>
              <a:spLocks noChangeArrowheads="1"/>
            </p:cNvSpPr>
            <p:nvPr userDrawn="1"/>
          </p:nvSpPr>
          <p:spPr bwMode="auto">
            <a:xfrm>
              <a:off x="1823" y="3804"/>
              <a:ext cx="51" cy="297"/>
            </a:xfrm>
            <a:prstGeom prst="rect">
              <a:avLst/>
            </a:prstGeom>
            <a:solidFill>
              <a:srgbClr val="252C6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Freeform 21"/>
            <p:cNvSpPr>
              <a:spLocks/>
            </p:cNvSpPr>
            <p:nvPr userDrawn="1"/>
          </p:nvSpPr>
          <p:spPr bwMode="auto">
            <a:xfrm>
              <a:off x="490" y="3955"/>
              <a:ext cx="250" cy="217"/>
            </a:xfrm>
            <a:custGeom>
              <a:avLst/>
              <a:gdLst>
                <a:gd name="T0" fmla="*/ 125 w 250"/>
                <a:gd name="T1" fmla="*/ 217 h 217"/>
                <a:gd name="T2" fmla="*/ 108 w 250"/>
                <a:gd name="T3" fmla="*/ 62 h 217"/>
                <a:gd name="T4" fmla="*/ 250 w 250"/>
                <a:gd name="T5" fmla="*/ 0 h 217"/>
                <a:gd name="T6" fmla="*/ 0 w 250"/>
                <a:gd name="T7" fmla="*/ 0 h 217"/>
                <a:gd name="T8" fmla="*/ 125 w 250"/>
                <a:gd name="T9" fmla="*/ 217 h 217"/>
              </a:gdLst>
              <a:ahLst/>
              <a:cxnLst>
                <a:cxn ang="0">
                  <a:pos x="T0" y="T1"/>
                </a:cxn>
                <a:cxn ang="0">
                  <a:pos x="T2" y="T3"/>
                </a:cxn>
                <a:cxn ang="0">
                  <a:pos x="T4" y="T5"/>
                </a:cxn>
                <a:cxn ang="0">
                  <a:pos x="T6" y="T7"/>
                </a:cxn>
                <a:cxn ang="0">
                  <a:pos x="T8" y="T9"/>
                </a:cxn>
              </a:cxnLst>
              <a:rect l="0" t="0" r="r" b="b"/>
              <a:pathLst>
                <a:path w="250" h="217">
                  <a:moveTo>
                    <a:pt x="125" y="217"/>
                  </a:moveTo>
                  <a:lnTo>
                    <a:pt x="108" y="62"/>
                  </a:lnTo>
                  <a:lnTo>
                    <a:pt x="250" y="0"/>
                  </a:lnTo>
                  <a:lnTo>
                    <a:pt x="0" y="0"/>
                  </a:lnTo>
                  <a:lnTo>
                    <a:pt x="125" y="217"/>
                  </a:lnTo>
                  <a:close/>
                </a:path>
              </a:pathLst>
            </a:custGeom>
            <a:solidFill>
              <a:srgbClr val="3AC1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Freeform 22"/>
            <p:cNvSpPr>
              <a:spLocks/>
            </p:cNvSpPr>
            <p:nvPr userDrawn="1"/>
          </p:nvSpPr>
          <p:spPr bwMode="auto">
            <a:xfrm>
              <a:off x="365" y="3738"/>
              <a:ext cx="250" cy="217"/>
            </a:xfrm>
            <a:custGeom>
              <a:avLst/>
              <a:gdLst>
                <a:gd name="T0" fmla="*/ 250 w 250"/>
                <a:gd name="T1" fmla="*/ 0 h 217"/>
                <a:gd name="T2" fmla="*/ 125 w 250"/>
                <a:gd name="T3" fmla="*/ 92 h 217"/>
                <a:gd name="T4" fmla="*/ 0 w 250"/>
                <a:gd name="T5" fmla="*/ 0 h 217"/>
                <a:gd name="T6" fmla="*/ 125 w 250"/>
                <a:gd name="T7" fmla="*/ 217 h 217"/>
                <a:gd name="T8" fmla="*/ 250 w 250"/>
                <a:gd name="T9" fmla="*/ 0 h 217"/>
              </a:gdLst>
              <a:ahLst/>
              <a:cxnLst>
                <a:cxn ang="0">
                  <a:pos x="T0" y="T1"/>
                </a:cxn>
                <a:cxn ang="0">
                  <a:pos x="T2" y="T3"/>
                </a:cxn>
                <a:cxn ang="0">
                  <a:pos x="T4" y="T5"/>
                </a:cxn>
                <a:cxn ang="0">
                  <a:pos x="T6" y="T7"/>
                </a:cxn>
                <a:cxn ang="0">
                  <a:pos x="T8" y="T9"/>
                </a:cxn>
              </a:cxnLst>
              <a:rect l="0" t="0" r="r" b="b"/>
              <a:pathLst>
                <a:path w="250" h="217">
                  <a:moveTo>
                    <a:pt x="250" y="0"/>
                  </a:moveTo>
                  <a:lnTo>
                    <a:pt x="125" y="92"/>
                  </a:lnTo>
                  <a:lnTo>
                    <a:pt x="0" y="0"/>
                  </a:lnTo>
                  <a:lnTo>
                    <a:pt x="125" y="217"/>
                  </a:lnTo>
                  <a:lnTo>
                    <a:pt x="250" y="0"/>
                  </a:lnTo>
                  <a:close/>
                </a:path>
              </a:pathLst>
            </a:custGeom>
            <a:solidFill>
              <a:srgbClr val="3AC1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Freeform 23"/>
            <p:cNvSpPr>
              <a:spLocks/>
            </p:cNvSpPr>
            <p:nvPr userDrawn="1"/>
          </p:nvSpPr>
          <p:spPr bwMode="auto">
            <a:xfrm>
              <a:off x="240" y="3955"/>
              <a:ext cx="250" cy="217"/>
            </a:xfrm>
            <a:custGeom>
              <a:avLst/>
              <a:gdLst>
                <a:gd name="T0" fmla="*/ 125 w 250"/>
                <a:gd name="T1" fmla="*/ 217 h 217"/>
                <a:gd name="T2" fmla="*/ 141 w 250"/>
                <a:gd name="T3" fmla="*/ 62 h 217"/>
                <a:gd name="T4" fmla="*/ 0 w 250"/>
                <a:gd name="T5" fmla="*/ 0 h 217"/>
                <a:gd name="T6" fmla="*/ 250 w 250"/>
                <a:gd name="T7" fmla="*/ 0 h 217"/>
                <a:gd name="T8" fmla="*/ 125 w 250"/>
                <a:gd name="T9" fmla="*/ 217 h 217"/>
              </a:gdLst>
              <a:ahLst/>
              <a:cxnLst>
                <a:cxn ang="0">
                  <a:pos x="T0" y="T1"/>
                </a:cxn>
                <a:cxn ang="0">
                  <a:pos x="T2" y="T3"/>
                </a:cxn>
                <a:cxn ang="0">
                  <a:pos x="T4" y="T5"/>
                </a:cxn>
                <a:cxn ang="0">
                  <a:pos x="T6" y="T7"/>
                </a:cxn>
                <a:cxn ang="0">
                  <a:pos x="T8" y="T9"/>
                </a:cxn>
              </a:cxnLst>
              <a:rect l="0" t="0" r="r" b="b"/>
              <a:pathLst>
                <a:path w="250" h="217">
                  <a:moveTo>
                    <a:pt x="125" y="217"/>
                  </a:moveTo>
                  <a:lnTo>
                    <a:pt x="141" y="62"/>
                  </a:lnTo>
                  <a:lnTo>
                    <a:pt x="0" y="0"/>
                  </a:lnTo>
                  <a:lnTo>
                    <a:pt x="250" y="0"/>
                  </a:lnTo>
                  <a:lnTo>
                    <a:pt x="125" y="217"/>
                  </a:lnTo>
                  <a:close/>
                </a:path>
              </a:pathLst>
            </a:custGeom>
            <a:solidFill>
              <a:srgbClr val="3AC1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1265195586"/>
      </p:ext>
    </p:extLst>
  </p:cSld>
  <p:clrMap bg1="lt1" tx1="dk1" bg2="lt2" tx2="dk2" accent1="accent1" accent2="accent2" accent3="accent3" accent4="accent4" accent5="accent5" accent6="accent6" hlink="hlink" folHlink="folHlink"/>
  <p:hf hdr="0" ftr="0" dt="0"/>
  <p:notesStyle>
    <a:lvl1pPr marL="171450" indent="-171450" algn="l" defTabSz="914400" rtl="0" eaLnBrk="1" latinLnBrk="0" hangingPunct="1">
      <a:lnSpc>
        <a:spcPct val="90000"/>
      </a:lnSpc>
      <a:spcBef>
        <a:spcPts val="1200"/>
      </a:spcBef>
      <a:buClr>
        <a:schemeClr val="accent5"/>
      </a:buClr>
      <a:buFont typeface="Symbol" panose="05050102010706020507" pitchFamily="18" charset="2"/>
      <a:buChar char="·"/>
      <a:defRPr sz="1100" kern="1200">
        <a:solidFill>
          <a:schemeClr val="tx1"/>
        </a:solidFill>
        <a:latin typeface="+mn-lt"/>
        <a:ea typeface="+mn-ea"/>
        <a:cs typeface="+mn-cs"/>
      </a:defRPr>
    </a:lvl1pPr>
    <a:lvl2pPr marL="311150" indent="-144463" algn="l" defTabSz="914400" rtl="0" eaLnBrk="1" latinLnBrk="0" hangingPunct="1">
      <a:lnSpc>
        <a:spcPct val="90000"/>
      </a:lnSpc>
      <a:spcBef>
        <a:spcPts val="600"/>
      </a:spcBef>
      <a:buClr>
        <a:schemeClr val="accent5"/>
      </a:buClr>
      <a:buFont typeface="Arial" panose="020B0604020202020204" pitchFamily="34" charset="0"/>
      <a:buChar char="–"/>
      <a:defRPr sz="1100" kern="1200">
        <a:solidFill>
          <a:schemeClr val="tx1"/>
        </a:solidFill>
        <a:latin typeface="+mn-lt"/>
        <a:ea typeface="+mn-ea"/>
        <a:cs typeface="+mn-cs"/>
      </a:defRPr>
    </a:lvl2pPr>
    <a:lvl3pPr marL="446088" indent="-134938" algn="l" defTabSz="914400" rtl="0" eaLnBrk="1" latinLnBrk="0" hangingPunct="1">
      <a:lnSpc>
        <a:spcPct val="90000"/>
      </a:lnSpc>
      <a:spcBef>
        <a:spcPts val="300"/>
      </a:spcBef>
      <a:buClr>
        <a:schemeClr val="accent5"/>
      </a:buClr>
      <a:buFont typeface="Arial" panose="020B0604020202020204" pitchFamily="34" charset="0"/>
      <a:buChar char="•"/>
      <a:defRPr sz="1100" kern="1200">
        <a:solidFill>
          <a:schemeClr val="tx1"/>
        </a:solidFill>
        <a:latin typeface="+mn-lt"/>
        <a:ea typeface="+mn-ea"/>
        <a:cs typeface="+mn-cs"/>
      </a:defRPr>
    </a:lvl3pPr>
    <a:lvl4pPr marL="603250" indent="-166688" algn="l" defTabSz="914400" rtl="0" eaLnBrk="1" latinLnBrk="0" hangingPunct="1">
      <a:lnSpc>
        <a:spcPct val="90000"/>
      </a:lnSpc>
      <a:spcBef>
        <a:spcPts val="300"/>
      </a:spcBef>
      <a:buClr>
        <a:schemeClr val="accent5"/>
      </a:buClr>
      <a:buFont typeface="Arial" panose="020B0604020202020204" pitchFamily="34" charset="0"/>
      <a:buChar char="−"/>
      <a:defRPr sz="1100" kern="1200">
        <a:solidFill>
          <a:schemeClr val="tx1"/>
        </a:solidFill>
        <a:latin typeface="+mn-lt"/>
        <a:ea typeface="+mn-ea"/>
        <a:cs typeface="+mn-cs"/>
      </a:defRPr>
    </a:lvl4pPr>
    <a:lvl5pPr marL="696913" indent="-93663" algn="l" defTabSz="914400" rtl="0" eaLnBrk="1" latinLnBrk="0" hangingPunct="1">
      <a:lnSpc>
        <a:spcPct val="90000"/>
      </a:lnSpc>
      <a:spcBef>
        <a:spcPts val="300"/>
      </a:spcBef>
      <a:buClr>
        <a:schemeClr val="accent5"/>
      </a:buClr>
      <a:buFont typeface="Arial" panose="020B0604020202020204" pitchFamily="34" charset="0"/>
      <a:buChar char="›"/>
      <a:defRPr sz="11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76500" y="73025"/>
            <a:ext cx="4094163" cy="230346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DF3F157-FE2F-4DAB-AF0E-F60637E9AA77}" type="slidenum">
              <a:rPr lang="en-US" smtClean="0"/>
              <a:pPr/>
              <a:t>1</a:t>
            </a:fld>
            <a:endParaRPr lang="en-US" dirty="0"/>
          </a:p>
        </p:txBody>
      </p:sp>
    </p:spTree>
    <p:extLst>
      <p:ext uri="{BB962C8B-B14F-4D97-AF65-F5344CB8AC3E}">
        <p14:creationId xmlns:p14="http://schemas.microsoft.com/office/powerpoint/2010/main" val="14915494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F3F157-FE2F-4DAB-AF0E-F60637E9AA77}" type="slidenum">
              <a:rPr lang="en-US" smtClean="0"/>
              <a:pPr/>
              <a:t>28</a:t>
            </a:fld>
            <a:endParaRPr lang="en-US" dirty="0"/>
          </a:p>
        </p:txBody>
      </p:sp>
    </p:spTree>
    <p:extLst>
      <p:ext uri="{BB962C8B-B14F-4D97-AF65-F5344CB8AC3E}">
        <p14:creationId xmlns:p14="http://schemas.microsoft.com/office/powerpoint/2010/main" val="13951157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F3F157-FE2F-4DAB-AF0E-F60637E9AA77}" type="slidenum">
              <a:rPr lang="en-US" smtClean="0"/>
              <a:pPr/>
              <a:t>2</a:t>
            </a:fld>
            <a:endParaRPr lang="en-US" dirty="0"/>
          </a:p>
        </p:txBody>
      </p:sp>
    </p:spTree>
    <p:extLst>
      <p:ext uri="{BB962C8B-B14F-4D97-AF65-F5344CB8AC3E}">
        <p14:creationId xmlns:p14="http://schemas.microsoft.com/office/powerpoint/2010/main" val="13037003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76500" y="73025"/>
            <a:ext cx="4094163" cy="2303463"/>
          </a:xfrm>
        </p:spPr>
      </p:sp>
      <p:sp>
        <p:nvSpPr>
          <p:cNvPr id="3" name="Notes Placeholder 2"/>
          <p:cNvSpPr>
            <a:spLocks noGrp="1"/>
          </p:cNvSpPr>
          <p:nvPr>
            <p:ph type="body" idx="1"/>
          </p:nvPr>
        </p:nvSpPr>
        <p:spPr/>
        <p:txBody>
          <a:bodyPr/>
          <a:lstStyle/>
          <a:p>
            <a:r>
              <a:rPr lang="en-US" dirty="0"/>
              <a:t>Commercial Liability – </a:t>
            </a:r>
            <a:r>
              <a:rPr lang="it-IT" dirty="0"/>
              <a:t>Property, Liability, Crime, Auto, Inland Marine, Umbrella</a:t>
            </a:r>
          </a:p>
          <a:p>
            <a:r>
              <a:rPr lang="it-IT" dirty="0"/>
              <a:t>Union Liability/ D&amp;O - </a:t>
            </a:r>
            <a:r>
              <a:rPr lang="en-US" dirty="0"/>
              <a:t>Educators Liability, Employment Practices Liability, 3rd Party Discrimination &amp; Harassment Liability, Personal Injury</a:t>
            </a:r>
          </a:p>
          <a:p>
            <a:endParaRPr lang="it-IT" dirty="0"/>
          </a:p>
          <a:p>
            <a:endParaRPr lang="en-US" dirty="0"/>
          </a:p>
        </p:txBody>
      </p:sp>
      <p:sp>
        <p:nvSpPr>
          <p:cNvPr id="4" name="Slide Number Placeholder 3"/>
          <p:cNvSpPr>
            <a:spLocks noGrp="1"/>
          </p:cNvSpPr>
          <p:nvPr>
            <p:ph type="sldNum" sz="quarter" idx="5"/>
          </p:nvPr>
        </p:nvSpPr>
        <p:spPr/>
        <p:txBody>
          <a:bodyPr/>
          <a:lstStyle/>
          <a:p>
            <a:fld id="{6DF3F157-FE2F-4DAB-AF0E-F60637E9AA77}" type="slidenum">
              <a:rPr lang="en-US" smtClean="0"/>
              <a:pPr/>
              <a:t>3</a:t>
            </a:fld>
            <a:endParaRPr lang="en-US" dirty="0"/>
          </a:p>
        </p:txBody>
      </p:sp>
    </p:spTree>
    <p:extLst>
      <p:ext uri="{BB962C8B-B14F-4D97-AF65-F5344CB8AC3E}">
        <p14:creationId xmlns:p14="http://schemas.microsoft.com/office/powerpoint/2010/main" val="29021595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76500" y="73025"/>
            <a:ext cx="4094163" cy="2303463"/>
          </a:xfrm>
        </p:spPr>
      </p:sp>
      <p:sp>
        <p:nvSpPr>
          <p:cNvPr id="3" name="Notes Placeholder 2"/>
          <p:cNvSpPr>
            <a:spLocks noGrp="1"/>
          </p:cNvSpPr>
          <p:nvPr>
            <p:ph type="body" idx="1"/>
          </p:nvPr>
        </p:nvSpPr>
        <p:spPr/>
        <p:txBody>
          <a:bodyPr/>
          <a:lstStyle/>
          <a:p>
            <a:r>
              <a:rPr lang="en-US" dirty="0"/>
              <a:t>Most items that are mobile or temporarily in the custody of others can also be covered.</a:t>
            </a:r>
          </a:p>
          <a:p>
            <a:endParaRPr lang="en-US" dirty="0"/>
          </a:p>
        </p:txBody>
      </p:sp>
      <p:sp>
        <p:nvSpPr>
          <p:cNvPr id="4" name="Slide Number Placeholder 3"/>
          <p:cNvSpPr>
            <a:spLocks noGrp="1"/>
          </p:cNvSpPr>
          <p:nvPr>
            <p:ph type="sldNum" sz="quarter" idx="5"/>
          </p:nvPr>
        </p:nvSpPr>
        <p:spPr/>
        <p:txBody>
          <a:bodyPr/>
          <a:lstStyle/>
          <a:p>
            <a:fld id="{6DF3F157-FE2F-4DAB-AF0E-F60637E9AA77}" type="slidenum">
              <a:rPr lang="en-US" smtClean="0"/>
              <a:pPr/>
              <a:t>6</a:t>
            </a:fld>
            <a:endParaRPr lang="en-US" dirty="0"/>
          </a:p>
        </p:txBody>
      </p:sp>
    </p:spTree>
    <p:extLst>
      <p:ext uri="{BB962C8B-B14F-4D97-AF65-F5344CB8AC3E}">
        <p14:creationId xmlns:p14="http://schemas.microsoft.com/office/powerpoint/2010/main" val="40378751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76500" y="73025"/>
            <a:ext cx="4094163" cy="2303463"/>
          </a:xfrm>
        </p:spPr>
      </p:sp>
      <p:sp>
        <p:nvSpPr>
          <p:cNvPr id="3" name="Notes Placeholder 2"/>
          <p:cNvSpPr>
            <a:spLocks noGrp="1"/>
          </p:cNvSpPr>
          <p:nvPr>
            <p:ph type="body" idx="1"/>
          </p:nvPr>
        </p:nvSpPr>
        <p:spPr/>
        <p:txBody>
          <a:bodyPr/>
          <a:lstStyle/>
          <a:p>
            <a:r>
              <a:rPr lang="en-US" dirty="0"/>
              <a:t>Fiduciary liability insurance is constantly evolving to keep up with new laws and outcomes under ERISA. </a:t>
            </a:r>
          </a:p>
          <a:p>
            <a:r>
              <a:rPr lang="en-US" dirty="0"/>
              <a:t>In a fiduciary liability policy, an insurance company agrees to reimburse a benefit fund or other claimant for losses caused by violations of ERISA fiduciary duties or errors by the fund's trustees or other fiduciaries.</a:t>
            </a:r>
          </a:p>
          <a:p>
            <a:endParaRPr lang="en-US" dirty="0"/>
          </a:p>
        </p:txBody>
      </p:sp>
      <p:sp>
        <p:nvSpPr>
          <p:cNvPr id="4" name="Slide Number Placeholder 3"/>
          <p:cNvSpPr>
            <a:spLocks noGrp="1"/>
          </p:cNvSpPr>
          <p:nvPr>
            <p:ph type="sldNum" sz="quarter" idx="5"/>
          </p:nvPr>
        </p:nvSpPr>
        <p:spPr/>
        <p:txBody>
          <a:bodyPr/>
          <a:lstStyle/>
          <a:p>
            <a:fld id="{6DF3F157-FE2F-4DAB-AF0E-F60637E9AA77}" type="slidenum">
              <a:rPr lang="en-US" smtClean="0"/>
              <a:pPr/>
              <a:t>15</a:t>
            </a:fld>
            <a:endParaRPr lang="en-US" dirty="0"/>
          </a:p>
        </p:txBody>
      </p:sp>
    </p:spTree>
    <p:extLst>
      <p:ext uri="{BB962C8B-B14F-4D97-AF65-F5344CB8AC3E}">
        <p14:creationId xmlns:p14="http://schemas.microsoft.com/office/powerpoint/2010/main" val="41811787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76500" y="73025"/>
            <a:ext cx="4094163" cy="2303463"/>
          </a:xfrm>
        </p:spPr>
      </p:sp>
      <p:sp>
        <p:nvSpPr>
          <p:cNvPr id="3" name="Notes Placeholder 2"/>
          <p:cNvSpPr>
            <a:spLocks noGrp="1"/>
          </p:cNvSpPr>
          <p:nvPr>
            <p:ph type="body" idx="1"/>
          </p:nvPr>
        </p:nvSpPr>
        <p:spPr/>
        <p:txBody>
          <a:bodyPr/>
          <a:lstStyle/>
          <a:p>
            <a:r>
              <a:rPr lang="en-US" dirty="0"/>
              <a:t>Identify Risk, Mitigate Risk and Planning – Assessments (ERISA Advisory Council – November 2016)</a:t>
            </a:r>
          </a:p>
          <a:p>
            <a:r>
              <a:rPr lang="en-US" dirty="0"/>
              <a:t>Designing a policy that protects against cyber exposures</a:t>
            </a:r>
          </a:p>
          <a:p>
            <a:r>
              <a:rPr lang="en-US" dirty="0"/>
              <a:t>Depend on breach experts </a:t>
            </a:r>
          </a:p>
          <a:p>
            <a:r>
              <a:rPr lang="en-US" dirty="0"/>
              <a:t>Meeting legal obligations – Hitech, HIPPA, HHS</a:t>
            </a:r>
          </a:p>
          <a:p>
            <a:r>
              <a:rPr lang="en-US" dirty="0"/>
              <a:t>Risk transfer = Saving $</a:t>
            </a:r>
          </a:p>
          <a:p>
            <a:r>
              <a:rPr lang="en-US" dirty="0"/>
              <a:t>Not all policies are created equal</a:t>
            </a:r>
          </a:p>
          <a:p>
            <a:endParaRPr lang="en-US" dirty="0"/>
          </a:p>
        </p:txBody>
      </p:sp>
      <p:sp>
        <p:nvSpPr>
          <p:cNvPr id="4" name="Slide Number Placeholder 3"/>
          <p:cNvSpPr>
            <a:spLocks noGrp="1"/>
          </p:cNvSpPr>
          <p:nvPr>
            <p:ph type="sldNum" sz="quarter" idx="5"/>
          </p:nvPr>
        </p:nvSpPr>
        <p:spPr/>
        <p:txBody>
          <a:bodyPr/>
          <a:lstStyle/>
          <a:p>
            <a:fld id="{6DF3F157-FE2F-4DAB-AF0E-F60637E9AA77}" type="slidenum">
              <a:rPr lang="en-US" smtClean="0"/>
              <a:pPr/>
              <a:t>20</a:t>
            </a:fld>
            <a:endParaRPr lang="en-US" dirty="0"/>
          </a:p>
        </p:txBody>
      </p:sp>
    </p:spTree>
    <p:extLst>
      <p:ext uri="{BB962C8B-B14F-4D97-AF65-F5344CB8AC3E}">
        <p14:creationId xmlns:p14="http://schemas.microsoft.com/office/powerpoint/2010/main" val="29146489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p:txBody>
          <a:bodyPr/>
          <a:lstStyle/>
          <a:p>
            <a:fld id="{D509C3F0-530E-4068-A7AF-487F98EF4475}" type="slidenum">
              <a:rPr lang="en-US"/>
              <a:pPr/>
              <a:t>21</a:t>
            </a:fld>
            <a:endParaRPr lang="en-US"/>
          </a:p>
        </p:txBody>
      </p:sp>
      <p:sp>
        <p:nvSpPr>
          <p:cNvPr id="3" name="Slide Image Placeholder 2"/>
          <p:cNvSpPr>
            <a:spLocks noGrp="1" noRot="1" noChangeAspect="1"/>
          </p:cNvSpPr>
          <p:nvPr>
            <p:ph type="sldImg"/>
          </p:nvPr>
        </p:nvSpPr>
        <p:spPr>
          <a:xfrm>
            <a:off x="-1092200" y="131763"/>
            <a:ext cx="7272338" cy="4090987"/>
          </a:xfrm>
        </p:spPr>
      </p:sp>
      <p:sp>
        <p:nvSpPr>
          <p:cNvPr id="5" name="Notes Placeholder 4"/>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752890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76500" y="73025"/>
            <a:ext cx="4094163" cy="230346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DF3F157-FE2F-4DAB-AF0E-F60637E9AA77}" type="slidenum">
              <a:rPr lang="en-US" smtClean="0"/>
              <a:pPr/>
              <a:t>24</a:t>
            </a:fld>
            <a:endParaRPr lang="en-US" dirty="0"/>
          </a:p>
        </p:txBody>
      </p:sp>
    </p:spTree>
    <p:extLst>
      <p:ext uri="{BB962C8B-B14F-4D97-AF65-F5344CB8AC3E}">
        <p14:creationId xmlns:p14="http://schemas.microsoft.com/office/powerpoint/2010/main" val="40130031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bwMode="auto">
          <a:xfrm>
            <a:off x="2478088" y="74613"/>
            <a:ext cx="4090987" cy="23002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18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3100" dirty="0"/>
              <a:t>Professionalism, Ethics, National Reputation</a:t>
            </a:r>
          </a:p>
          <a:p>
            <a:r>
              <a:rPr lang="en-US" sz="3100" dirty="0"/>
              <a:t>Education level including advanced degrees </a:t>
            </a:r>
          </a:p>
          <a:p>
            <a:pPr lvl="1"/>
            <a:r>
              <a:rPr lang="en-US" sz="3100" dirty="0" err="1"/>
              <a:t>ie</a:t>
            </a:r>
            <a:r>
              <a:rPr lang="en-US" sz="3100" dirty="0"/>
              <a:t>. Juris Doctor (J.D.)</a:t>
            </a:r>
          </a:p>
          <a:p>
            <a:r>
              <a:rPr lang="en-US" sz="3100" dirty="0"/>
              <a:t>Commitment to furthering their education in the form of continued education in the ERISA arena </a:t>
            </a:r>
          </a:p>
          <a:p>
            <a:pPr lvl="1"/>
            <a:r>
              <a:rPr lang="en-US" sz="3100" dirty="0" err="1"/>
              <a:t>ie</a:t>
            </a:r>
            <a:r>
              <a:rPr lang="en-US" sz="3100" dirty="0"/>
              <a:t>. International Foundation meetings, American Conference Institutes National forum on ERISA litigation as well as seminars sponsored by the major Trustee Fiduciary carriers in the U.S. </a:t>
            </a:r>
          </a:p>
          <a:p>
            <a:pPr lvl="0"/>
            <a:r>
              <a:rPr lang="en-US" sz="4200" dirty="0"/>
              <a:t>Commitment and ability to communicate with the Fund’s legal counsel regarding any endorsements attached to your Fiduciary Liability Policy and what restrictions they impose on coverage</a:t>
            </a:r>
          </a:p>
          <a:p>
            <a:endParaRPr lang="en-US" sz="4200" dirty="0"/>
          </a:p>
          <a:p>
            <a:pPr lvl="0"/>
            <a:r>
              <a:rPr lang="en-US" sz="4200" dirty="0"/>
              <a:t>Commitment and ability to meet with Trustees directly to discuss renewal terms and the merits and differences between major insurance carriers. </a:t>
            </a:r>
          </a:p>
          <a:p>
            <a:pPr lvl="1"/>
            <a:r>
              <a:rPr lang="en-US" sz="4200" dirty="0" err="1"/>
              <a:t>Ie</a:t>
            </a:r>
            <a:r>
              <a:rPr lang="en-US" sz="4200" dirty="0"/>
              <a:t>. Some carriers have better reputations than others for paying claims, staying informed on the financial strength of insurance carriers and communicating with the Trustees when changes occur</a:t>
            </a:r>
          </a:p>
          <a:p>
            <a:pPr lvl="0"/>
            <a:r>
              <a:rPr lang="en-US" sz="2400" dirty="0"/>
              <a:t>Direct Appointments and Relationships with all of the major Trustee Fiduciary Insurance Carriers</a:t>
            </a:r>
          </a:p>
          <a:p>
            <a:pPr lvl="0"/>
            <a:r>
              <a:rPr lang="en-US" sz="2400" dirty="0"/>
              <a:t>Ability to advocate for the insured and to communicate effectively with the claims and underwriting departments</a:t>
            </a:r>
          </a:p>
          <a:p>
            <a:pPr lvl="0"/>
            <a:r>
              <a:rPr lang="en-US" sz="2400" dirty="0"/>
              <a:t>Experienced, Educated, and Insurance Licensed support staff </a:t>
            </a:r>
          </a:p>
          <a:p>
            <a:pPr lvl="1"/>
            <a:r>
              <a:rPr lang="en-US" sz="2400" dirty="0"/>
              <a:t>Understand the importance of the elimination of recourse provision </a:t>
            </a:r>
          </a:p>
          <a:p>
            <a:pPr lvl="1"/>
            <a:r>
              <a:rPr lang="en-US" sz="2400" dirty="0"/>
              <a:t>Understand how to properly invoice the trustees so this premium is not incorrectly paid out of plan assets</a:t>
            </a:r>
          </a:p>
          <a:p>
            <a:r>
              <a:rPr lang="en-US" sz="2800" dirty="0"/>
              <a:t>Agency Investment in the most updated technology to serve clients effectively and efficiently as well as interfacing with Insurance carriers.  </a:t>
            </a:r>
          </a:p>
          <a:p>
            <a:pPr marL="0" indent="0">
              <a:buNone/>
            </a:pPr>
            <a:endParaRPr lang="en-US" sz="2800" dirty="0"/>
          </a:p>
          <a:p>
            <a:pPr lvl="0"/>
            <a:r>
              <a:rPr lang="en-US" sz="2800" dirty="0"/>
              <a:t>Certifications that recognize the agency’s commitment to modernization and maximum effectiveness. </a:t>
            </a:r>
          </a:p>
          <a:p>
            <a:pPr lvl="1"/>
            <a:r>
              <a:rPr lang="en-US" dirty="0"/>
              <a:t>i.e. Total Quality Agency certification</a:t>
            </a:r>
          </a:p>
          <a:p>
            <a:r>
              <a:rPr lang="en-US" dirty="0"/>
              <a:t>Waiver of recourse </a:t>
            </a:r>
            <a:br>
              <a:rPr lang="en-US" dirty="0"/>
            </a:br>
            <a:endParaRPr lang="en-US" dirty="0"/>
          </a:p>
          <a:p>
            <a:r>
              <a:rPr lang="en-US" dirty="0"/>
              <a:t>Individual labor leader endorsement</a:t>
            </a:r>
          </a:p>
          <a:p>
            <a:pPr marL="0" indent="0">
              <a:buFont typeface="Arial" panose="020B0604020202020204" pitchFamily="34" charset="0"/>
              <a:buNone/>
            </a:pPr>
            <a:endParaRPr lang="en-US" altLang="en-US" dirty="0"/>
          </a:p>
        </p:txBody>
      </p:sp>
      <p:sp>
        <p:nvSpPr>
          <p:cNvPr id="1218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85372" indent="-302066">
              <a:defRPr>
                <a:solidFill>
                  <a:schemeClr val="tx1"/>
                </a:solidFill>
                <a:latin typeface="Calibri" panose="020F0502020204030204" pitchFamily="34" charset="0"/>
                <a:ea typeface="MS PGothic" panose="020B0600070205080204" pitchFamily="34" charset="-128"/>
              </a:defRPr>
            </a:lvl2pPr>
            <a:lvl3pPr marL="1208265" indent="-241653">
              <a:defRPr>
                <a:solidFill>
                  <a:schemeClr val="tx1"/>
                </a:solidFill>
                <a:latin typeface="Calibri" panose="020F0502020204030204" pitchFamily="34" charset="0"/>
                <a:ea typeface="MS PGothic" panose="020B0600070205080204" pitchFamily="34" charset="-128"/>
              </a:defRPr>
            </a:lvl3pPr>
            <a:lvl4pPr marL="1691571" indent="-241653">
              <a:defRPr>
                <a:solidFill>
                  <a:schemeClr val="tx1"/>
                </a:solidFill>
                <a:latin typeface="Calibri" panose="020F0502020204030204" pitchFamily="34" charset="0"/>
                <a:ea typeface="MS PGothic" panose="020B0600070205080204" pitchFamily="34" charset="-128"/>
              </a:defRPr>
            </a:lvl4pPr>
            <a:lvl5pPr marL="2174878" indent="-241653">
              <a:defRPr>
                <a:solidFill>
                  <a:schemeClr val="tx1"/>
                </a:solidFill>
                <a:latin typeface="Calibri" panose="020F0502020204030204" pitchFamily="34" charset="0"/>
                <a:ea typeface="MS PGothic" panose="020B0600070205080204" pitchFamily="34" charset="-128"/>
              </a:defRPr>
            </a:lvl5pPr>
            <a:lvl6pPr marL="2658184" indent="-24165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3141490" indent="-24165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624796" indent="-24165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4108102" indent="-24165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defTabSz="966612" fontAlgn="base">
              <a:lnSpc>
                <a:spcPct val="90000"/>
              </a:lnSpc>
              <a:spcBef>
                <a:spcPct val="50000"/>
              </a:spcBef>
              <a:spcAft>
                <a:spcPct val="0"/>
              </a:spcAft>
              <a:defRPr/>
            </a:pPr>
            <a:fld id="{C4B51317-B2F9-48A0-ACC2-00E600982E38}" type="slidenum">
              <a:rPr lang="en-US" altLang="en-US">
                <a:solidFill>
                  <a:srgbClr val="000000"/>
                </a:solidFill>
                <a:latin typeface="Arial" panose="020B0604020202020204" pitchFamily="34" charset="0"/>
              </a:rPr>
              <a:pPr defTabSz="966612" fontAlgn="base">
                <a:lnSpc>
                  <a:spcPct val="90000"/>
                </a:lnSpc>
                <a:spcBef>
                  <a:spcPct val="50000"/>
                </a:spcBef>
                <a:spcAft>
                  <a:spcPct val="0"/>
                </a:spcAft>
                <a:defRPr/>
              </a:pPr>
              <a:t>27</a:t>
            </a:fld>
            <a:endParaRPr lang="en-US" altLang="en-US" dirty="0">
              <a:solidFill>
                <a:srgbClr val="000000"/>
              </a:solidFill>
              <a:latin typeface="Arial" panose="020B0604020202020204" pitchFamily="34" charset="0"/>
            </a:endParaRPr>
          </a:p>
        </p:txBody>
      </p:sp>
    </p:spTree>
    <p:extLst>
      <p:ext uri="{BB962C8B-B14F-4D97-AF65-F5344CB8AC3E}">
        <p14:creationId xmlns:p14="http://schemas.microsoft.com/office/powerpoint/2010/main" val="392364824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Master" Target="../slideMasters/slideMaster1.xml"/><Relationship Id="rId1" Type="http://schemas.openxmlformats.org/officeDocument/2006/relationships/tags" Target="../tags/tag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accent5"/>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0DC75418-3721-4722-8C83-B72ABB166AC2}"/>
              </a:ext>
            </a:extLst>
          </p:cNvPr>
          <p:cNvPicPr>
            <a:picLocks noChangeAspect="1"/>
          </p:cNvPicPr>
          <p:nvPr userDrawn="1">
            <p:custDataLst>
              <p:tags r:id="rId1"/>
            </p:custDataLst>
          </p:nvPr>
        </p:nvPicPr>
        <p:blipFill rotWithShape="1">
          <a:blip r:embed="rId3">
            <a:extLst>
              <a:ext uri="{28A0092B-C50C-407E-A947-70E740481C1C}">
                <a14:useLocalDpi xmlns:a14="http://schemas.microsoft.com/office/drawing/2010/main" val="0"/>
              </a:ext>
            </a:extLst>
          </a:blip>
          <a:srcRect t="11221" r="622" b="7523"/>
          <a:stretch/>
        </p:blipFill>
        <p:spPr>
          <a:xfrm flipH="1">
            <a:off x="0" y="4"/>
            <a:ext cx="12192000" cy="6857999"/>
          </a:xfrm>
          <a:prstGeom prst="rect">
            <a:avLst/>
          </a:prstGeom>
        </p:spPr>
      </p:pic>
      <p:sp>
        <p:nvSpPr>
          <p:cNvPr id="9" name="Rectangle 8"/>
          <p:cNvSpPr/>
          <p:nvPr userDrawn="1"/>
        </p:nvSpPr>
        <p:spPr bwMode="white">
          <a:xfrm>
            <a:off x="21773" y="-1"/>
            <a:ext cx="12192001" cy="6858000"/>
          </a:xfrm>
          <a:prstGeom prst="rect">
            <a:avLst/>
          </a:prstGeom>
          <a:gradFill flip="none" rotWithShape="1">
            <a:gsLst>
              <a:gs pos="0">
                <a:schemeClr val="accent5">
                  <a:alpha val="0"/>
                </a:schemeClr>
              </a:gs>
              <a:gs pos="100000">
                <a:schemeClr val="accent5"/>
              </a:gs>
            </a:gsLst>
            <a:lin ang="10800000" scaled="1"/>
            <a:tileRect/>
          </a:gradFill>
          <a:ln w="6350" cap="flat" cmpd="sng" algn="ctr">
            <a:noFill/>
            <a:prstDash val="solid"/>
            <a:round/>
            <a:headEnd type="none" w="med" len="med"/>
            <a:tailEnd type="none" w="med" len="med"/>
          </a:ln>
          <a:effectLst/>
        </p:spPr>
        <p:txBody>
          <a:bodyPr vert="horz" wrap="square" lIns="91155" tIns="45577" rIns="91155" bIns="45577" numCol="1" rtlCol="0" anchor="t" anchorCtr="0" compatLnSpc="1">
            <a:prstTxWarp prst="textNoShape">
              <a:avLst/>
            </a:prstTxWarp>
          </a:bodyPr>
          <a:lstStyle/>
          <a:p>
            <a:pPr marL="0" marR="0" indent="0" algn="l" defTabSz="911659" rtl="0" eaLnBrk="1" fontAlgn="base" latinLnBrk="0" hangingPunct="1">
              <a:lnSpc>
                <a:spcPct val="90000"/>
              </a:lnSpc>
              <a:spcBef>
                <a:spcPct val="50000"/>
              </a:spcBef>
              <a:spcAft>
                <a:spcPct val="0"/>
              </a:spcAft>
              <a:buClrTx/>
              <a:buSzTx/>
              <a:buFontTx/>
              <a:buNone/>
              <a:tabLst/>
            </a:pPr>
            <a:endParaRPr kumimoji="0" lang="en-US" sz="1594" b="0" i="0" u="none" strike="noStrike" cap="none" normalizeH="0" baseline="0">
              <a:ln>
                <a:noFill/>
              </a:ln>
              <a:solidFill>
                <a:schemeClr val="tx1"/>
              </a:solidFill>
              <a:effectLst/>
              <a:latin typeface="Arial" charset="0"/>
            </a:endParaRPr>
          </a:p>
        </p:txBody>
      </p:sp>
      <p:sp>
        <p:nvSpPr>
          <p:cNvPr id="2" name="Title 1"/>
          <p:cNvSpPr>
            <a:spLocks noGrp="1"/>
          </p:cNvSpPr>
          <p:nvPr>
            <p:ph type="ctrTitle" hasCustomPrompt="1"/>
          </p:nvPr>
        </p:nvSpPr>
        <p:spPr>
          <a:xfrm>
            <a:off x="634602" y="1475499"/>
            <a:ext cx="7010400" cy="2182111"/>
          </a:xfrm>
        </p:spPr>
        <p:txBody>
          <a:bodyPr anchor="ctr" anchorCtr="0">
            <a:normAutofit/>
          </a:bodyPr>
          <a:lstStyle>
            <a:lvl1pPr algn="l">
              <a:defRPr sz="5485">
                <a:solidFill>
                  <a:schemeClr val="bg1"/>
                </a:solidFill>
              </a:defRPr>
            </a:lvl1pPr>
          </a:lstStyle>
          <a:p>
            <a:r>
              <a:rPr lang="en-US" dirty="0"/>
              <a:t>Report Title </a:t>
            </a:r>
            <a:br>
              <a:rPr lang="en-US" dirty="0"/>
            </a:br>
            <a:r>
              <a:rPr lang="en-US" dirty="0"/>
              <a:t>(Title Case)</a:t>
            </a:r>
          </a:p>
        </p:txBody>
      </p:sp>
      <p:sp>
        <p:nvSpPr>
          <p:cNvPr id="3" name="Subtitle 2"/>
          <p:cNvSpPr>
            <a:spLocks noGrp="1"/>
          </p:cNvSpPr>
          <p:nvPr>
            <p:ph type="subTitle" idx="1" hasCustomPrompt="1"/>
          </p:nvPr>
        </p:nvSpPr>
        <p:spPr>
          <a:xfrm>
            <a:off x="634602" y="3733800"/>
            <a:ext cx="7010400" cy="762000"/>
          </a:xfrm>
        </p:spPr>
        <p:txBody>
          <a:bodyPr>
            <a:normAutofit/>
          </a:bodyPr>
          <a:lstStyle>
            <a:lvl1pPr marL="0" indent="0" algn="l">
              <a:buNone/>
              <a:defRPr sz="1994" baseline="0">
                <a:solidFill>
                  <a:schemeClr val="bg1"/>
                </a:solidFill>
              </a:defRPr>
            </a:lvl1pPr>
            <a:lvl2pPr marL="455830" indent="0" algn="ctr">
              <a:buNone/>
              <a:defRPr sz="1994"/>
            </a:lvl2pPr>
            <a:lvl3pPr marL="911659" indent="0" algn="ctr">
              <a:buNone/>
              <a:defRPr sz="1794"/>
            </a:lvl3pPr>
            <a:lvl4pPr marL="1367487" indent="0" algn="ctr">
              <a:buNone/>
              <a:defRPr sz="1594"/>
            </a:lvl4pPr>
            <a:lvl5pPr marL="1823317" indent="0" algn="ctr">
              <a:buNone/>
              <a:defRPr sz="1594"/>
            </a:lvl5pPr>
            <a:lvl6pPr marL="2279147" indent="0" algn="ctr">
              <a:buNone/>
              <a:defRPr sz="1594"/>
            </a:lvl6pPr>
            <a:lvl7pPr marL="2734976" indent="0" algn="ctr">
              <a:buNone/>
              <a:defRPr sz="1594"/>
            </a:lvl7pPr>
            <a:lvl8pPr marL="3190806" indent="0" algn="ctr">
              <a:buNone/>
              <a:defRPr sz="1594"/>
            </a:lvl8pPr>
            <a:lvl9pPr marL="3646634" indent="0" algn="ctr">
              <a:buNone/>
              <a:defRPr sz="1594"/>
            </a:lvl9pPr>
          </a:lstStyle>
          <a:p>
            <a:r>
              <a:rPr lang="en-US" dirty="0"/>
              <a:t>Sub-Title (Title Case)</a:t>
            </a:r>
          </a:p>
        </p:txBody>
      </p:sp>
      <p:sp>
        <p:nvSpPr>
          <p:cNvPr id="35" name="Text Placeholder 34"/>
          <p:cNvSpPr>
            <a:spLocks noGrp="1"/>
          </p:cNvSpPr>
          <p:nvPr>
            <p:ph type="body" sz="quarter" idx="10" hasCustomPrompt="1"/>
          </p:nvPr>
        </p:nvSpPr>
        <p:spPr>
          <a:xfrm>
            <a:off x="634602" y="4495800"/>
            <a:ext cx="7010400" cy="1143000"/>
          </a:xfrm>
          <a:ln>
            <a:noFill/>
          </a:ln>
        </p:spPr>
        <p:txBody>
          <a:bodyPr>
            <a:normAutofit/>
          </a:bodyPr>
          <a:lstStyle>
            <a:lvl1pPr marL="0" indent="0">
              <a:buNone/>
              <a:defRPr sz="1397">
                <a:solidFill>
                  <a:schemeClr val="bg1"/>
                </a:solidFill>
              </a:defRPr>
            </a:lvl1pPr>
            <a:lvl2pPr marL="295972" indent="0">
              <a:buNone/>
              <a:defRPr>
                <a:solidFill>
                  <a:schemeClr val="bg1"/>
                </a:solidFill>
              </a:defRPr>
            </a:lvl2pPr>
            <a:lvl3pPr marL="598276" indent="0">
              <a:buNone/>
              <a:defRPr>
                <a:solidFill>
                  <a:schemeClr val="bg1"/>
                </a:solidFill>
              </a:defRPr>
            </a:lvl3pPr>
            <a:lvl4pPr marL="832522" indent="0">
              <a:buNone/>
              <a:defRPr>
                <a:solidFill>
                  <a:schemeClr val="bg1"/>
                </a:solidFill>
              </a:defRPr>
            </a:lvl4pPr>
            <a:lvl5pPr marL="1038279" indent="0">
              <a:buNone/>
              <a:defRPr>
                <a:solidFill>
                  <a:schemeClr val="bg1"/>
                </a:solidFill>
              </a:defRPr>
            </a:lvl5pPr>
          </a:lstStyle>
          <a:p>
            <a:pPr lvl="0"/>
            <a:r>
              <a:rPr lang="en-US" dirty="0"/>
              <a:t>Date / Consultant Name / Consultant Name</a:t>
            </a:r>
          </a:p>
        </p:txBody>
      </p:sp>
      <p:sp>
        <p:nvSpPr>
          <p:cNvPr id="38" name="Text Placeholder 34"/>
          <p:cNvSpPr>
            <a:spLocks noGrp="1"/>
          </p:cNvSpPr>
          <p:nvPr>
            <p:ph type="body" sz="quarter" idx="11" hasCustomPrompt="1"/>
          </p:nvPr>
        </p:nvSpPr>
        <p:spPr>
          <a:xfrm>
            <a:off x="634602" y="856431"/>
            <a:ext cx="7010400" cy="619058"/>
          </a:xfrm>
        </p:spPr>
        <p:txBody>
          <a:bodyPr anchor="b" anchorCtr="0">
            <a:normAutofit/>
          </a:bodyPr>
          <a:lstStyle>
            <a:lvl1pPr marL="0" indent="0">
              <a:buNone/>
              <a:defRPr sz="1794">
                <a:solidFill>
                  <a:schemeClr val="accent1"/>
                </a:solidFill>
              </a:defRPr>
            </a:lvl1pPr>
            <a:lvl2pPr marL="295972" indent="0">
              <a:buNone/>
              <a:defRPr>
                <a:solidFill>
                  <a:schemeClr val="bg1"/>
                </a:solidFill>
              </a:defRPr>
            </a:lvl2pPr>
            <a:lvl3pPr marL="598276" indent="0">
              <a:buNone/>
              <a:defRPr>
                <a:solidFill>
                  <a:schemeClr val="bg1"/>
                </a:solidFill>
              </a:defRPr>
            </a:lvl3pPr>
            <a:lvl4pPr marL="832522" indent="0">
              <a:buNone/>
              <a:defRPr>
                <a:solidFill>
                  <a:schemeClr val="bg1"/>
                </a:solidFill>
              </a:defRPr>
            </a:lvl4pPr>
            <a:lvl5pPr marL="1038279" indent="0">
              <a:buNone/>
              <a:defRPr>
                <a:solidFill>
                  <a:schemeClr val="bg1"/>
                </a:solidFill>
              </a:defRPr>
            </a:lvl5pPr>
          </a:lstStyle>
          <a:p>
            <a:pPr lvl="0"/>
            <a:r>
              <a:rPr lang="en-US" dirty="0"/>
              <a:t>Client Name (Title Case)</a:t>
            </a:r>
          </a:p>
        </p:txBody>
      </p:sp>
    </p:spTree>
    <p:extLst>
      <p:ext uri="{BB962C8B-B14F-4D97-AF65-F5344CB8AC3E}">
        <p14:creationId xmlns:p14="http://schemas.microsoft.com/office/powerpoint/2010/main" val="1258574874"/>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Custom Blank">
    <p:bg>
      <p:bgPr>
        <a:solidFill>
          <a:schemeClr val="accent5"/>
        </a:solidFill>
        <a:effectLst/>
      </p:bgPr>
    </p:bg>
    <p:spTree>
      <p:nvGrpSpPr>
        <p:cNvPr id="1" name=""/>
        <p:cNvGrpSpPr/>
        <p:nvPr/>
      </p:nvGrpSpPr>
      <p:grpSpPr>
        <a:xfrm>
          <a:off x="0" y="0"/>
          <a:ext cx="0" cy="0"/>
          <a:chOff x="0" y="0"/>
          <a:chExt cx="0" cy="0"/>
        </a:xfrm>
      </p:grpSpPr>
      <p:sp>
        <p:nvSpPr>
          <p:cNvPr id="32" name="Slide Number Placeholder 7"/>
          <p:cNvSpPr txBox="1">
            <a:spLocks/>
          </p:cNvSpPr>
          <p:nvPr userDrawn="1"/>
        </p:nvSpPr>
        <p:spPr bwMode="gray">
          <a:xfrm>
            <a:off x="11626638" y="6577877"/>
            <a:ext cx="547777" cy="225484"/>
          </a:xfrm>
          <a:prstGeom prst="rect">
            <a:avLst/>
          </a:prstGeom>
          <a:ln>
            <a:noFill/>
          </a:ln>
        </p:spPr>
        <p:txBody>
          <a:bodyPr vert="horz" lIns="91155" tIns="45577" rIns="91155" bIns="45577" rtlCol="0" anchor="ctr"/>
          <a:lstStyle>
            <a:defPPr>
              <a:defRPr lang="en-US"/>
            </a:defPPr>
            <a:lvl1pPr algn="r" rtl="0" fontAlgn="base">
              <a:lnSpc>
                <a:spcPct val="90000"/>
              </a:lnSpc>
              <a:spcBef>
                <a:spcPct val="50000"/>
              </a:spcBef>
              <a:spcAft>
                <a:spcPct val="0"/>
              </a:spcAft>
              <a:defRPr sz="1000" kern="1200">
                <a:solidFill>
                  <a:schemeClr val="tx1"/>
                </a:solidFill>
                <a:latin typeface="Arial" charset="0"/>
                <a:ea typeface="+mn-ea"/>
                <a:cs typeface="+mn-cs"/>
              </a:defRPr>
            </a:lvl1pPr>
            <a:lvl2pPr marL="457200" algn="l" rtl="0" fontAlgn="base">
              <a:lnSpc>
                <a:spcPct val="90000"/>
              </a:lnSpc>
              <a:spcBef>
                <a:spcPct val="50000"/>
              </a:spcBef>
              <a:spcAft>
                <a:spcPct val="0"/>
              </a:spcAft>
              <a:defRPr sz="1600" kern="1200">
                <a:solidFill>
                  <a:schemeClr val="tx1"/>
                </a:solidFill>
                <a:latin typeface="Arial" charset="0"/>
                <a:ea typeface="+mn-ea"/>
                <a:cs typeface="+mn-cs"/>
              </a:defRPr>
            </a:lvl2pPr>
            <a:lvl3pPr marL="914400" algn="l" rtl="0" fontAlgn="base">
              <a:lnSpc>
                <a:spcPct val="90000"/>
              </a:lnSpc>
              <a:spcBef>
                <a:spcPct val="50000"/>
              </a:spcBef>
              <a:spcAft>
                <a:spcPct val="0"/>
              </a:spcAft>
              <a:defRPr sz="1600" kern="1200">
                <a:solidFill>
                  <a:schemeClr val="tx1"/>
                </a:solidFill>
                <a:latin typeface="Arial" charset="0"/>
                <a:ea typeface="+mn-ea"/>
                <a:cs typeface="+mn-cs"/>
              </a:defRPr>
            </a:lvl3pPr>
            <a:lvl4pPr marL="1371600" algn="l" rtl="0" fontAlgn="base">
              <a:lnSpc>
                <a:spcPct val="90000"/>
              </a:lnSpc>
              <a:spcBef>
                <a:spcPct val="50000"/>
              </a:spcBef>
              <a:spcAft>
                <a:spcPct val="0"/>
              </a:spcAft>
              <a:defRPr sz="1600" kern="1200">
                <a:solidFill>
                  <a:schemeClr val="tx1"/>
                </a:solidFill>
                <a:latin typeface="Arial" charset="0"/>
                <a:ea typeface="+mn-ea"/>
                <a:cs typeface="+mn-cs"/>
              </a:defRPr>
            </a:lvl4pPr>
            <a:lvl5pPr marL="1828800" algn="l" rtl="0" fontAlgn="base">
              <a:lnSpc>
                <a:spcPct val="90000"/>
              </a:lnSpc>
              <a:spcBef>
                <a:spcPct val="5000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a:lstStyle>
          <a:p>
            <a:fld id="{296C8835-0D17-40BE-AF3A-B681D566BC72}" type="slidenum">
              <a:rPr lang="en-US" sz="1397" smtClean="0">
                <a:solidFill>
                  <a:schemeClr val="bg1"/>
                </a:solidFill>
              </a:rPr>
              <a:pPr/>
              <a:t>‹#›</a:t>
            </a:fld>
            <a:endParaRPr lang="en-US" sz="1397" dirty="0">
              <a:solidFill>
                <a:schemeClr val="bg1"/>
              </a:solidFill>
            </a:endParaRPr>
          </a:p>
        </p:txBody>
      </p:sp>
    </p:spTree>
    <p:extLst>
      <p:ext uri="{BB962C8B-B14F-4D97-AF65-F5344CB8AC3E}">
        <p14:creationId xmlns:p14="http://schemas.microsoft.com/office/powerpoint/2010/main" val="1922692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Title Slide">
    <p:bg>
      <p:bgPr>
        <a:solidFill>
          <a:schemeClr val="accent1"/>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3" hasCustomPrompt="1"/>
          </p:nvPr>
        </p:nvSpPr>
        <p:spPr>
          <a:xfrm>
            <a:off x="0" y="0"/>
            <a:ext cx="12192000" cy="5257800"/>
          </a:xfrm>
          <a:solidFill>
            <a:schemeClr val="bg1">
              <a:lumMod val="85000"/>
            </a:schemeClr>
          </a:solidFill>
        </p:spPr>
        <p:txBody>
          <a:bodyPr tIns="365760"/>
          <a:lstStyle>
            <a:lvl1pPr marL="0" indent="0" algn="ctr">
              <a:spcBef>
                <a:spcPts val="0"/>
              </a:spcBef>
              <a:buNone/>
              <a:defRPr sz="2394" b="1"/>
            </a:lvl1pPr>
          </a:lstStyle>
          <a:p>
            <a:r>
              <a:rPr lang="en-US" dirty="0"/>
              <a:t>To add a cover photo, first select this object, </a:t>
            </a:r>
            <a:br>
              <a:rPr lang="en-US" dirty="0"/>
            </a:br>
            <a:r>
              <a:rPr lang="en-US" dirty="0"/>
              <a:t>then click on a photo or graphic in the Images tab in Templafy.</a:t>
            </a:r>
          </a:p>
        </p:txBody>
      </p:sp>
      <p:sp>
        <p:nvSpPr>
          <p:cNvPr id="12" name="Text Placeholder 11"/>
          <p:cNvSpPr>
            <a:spLocks noGrp="1"/>
          </p:cNvSpPr>
          <p:nvPr>
            <p:ph type="body" sz="quarter" idx="15" hasCustomPrompt="1"/>
          </p:nvPr>
        </p:nvSpPr>
        <p:spPr>
          <a:xfrm>
            <a:off x="3968262" y="2743200"/>
            <a:ext cx="8229600" cy="2514600"/>
          </a:xfrm>
          <a:prstGeom prst="triangle">
            <a:avLst>
              <a:gd name="adj" fmla="val 100000"/>
            </a:avLst>
          </a:prstGeom>
          <a:solidFill>
            <a:schemeClr val="accent5">
              <a:alpha val="65000"/>
            </a:schemeClr>
          </a:solidFill>
        </p:spPr>
        <p:txBody>
          <a:bodyPr/>
          <a:lstStyle>
            <a:lvl1pPr marL="0" indent="0">
              <a:buNone/>
              <a:defRPr baseline="0"/>
            </a:lvl1pPr>
          </a:lstStyle>
          <a:p>
            <a:pPr lvl="0"/>
            <a:r>
              <a:rPr lang="en-US" dirty="0"/>
              <a:t> </a:t>
            </a:r>
          </a:p>
        </p:txBody>
      </p:sp>
      <p:sp>
        <p:nvSpPr>
          <p:cNvPr id="10" name="Text Placeholder 9"/>
          <p:cNvSpPr>
            <a:spLocks noGrp="1"/>
          </p:cNvSpPr>
          <p:nvPr>
            <p:ph type="body" sz="quarter" idx="14" hasCustomPrompt="1"/>
          </p:nvPr>
        </p:nvSpPr>
        <p:spPr>
          <a:xfrm>
            <a:off x="0" y="1447800"/>
            <a:ext cx="12192000" cy="3810000"/>
          </a:xfrm>
          <a:prstGeom prst="rtTriangle">
            <a:avLst/>
          </a:prstGeom>
          <a:solidFill>
            <a:schemeClr val="accent1"/>
          </a:solidFill>
        </p:spPr>
        <p:txBody>
          <a:bodyPr/>
          <a:lstStyle>
            <a:lvl1pPr marL="0" indent="0" algn="l">
              <a:buNone/>
              <a:defRPr/>
            </a:lvl1pPr>
          </a:lstStyle>
          <a:p>
            <a:pPr lvl="0"/>
            <a:r>
              <a:rPr lang="en-US" dirty="0"/>
              <a:t> </a:t>
            </a:r>
          </a:p>
        </p:txBody>
      </p:sp>
      <p:sp>
        <p:nvSpPr>
          <p:cNvPr id="9" name="Text Box 47"/>
          <p:cNvSpPr txBox="1">
            <a:spLocks noChangeArrowheads="1"/>
          </p:cNvSpPr>
          <p:nvPr/>
        </p:nvSpPr>
        <p:spPr bwMode="gray">
          <a:xfrm>
            <a:off x="234462" y="6578667"/>
            <a:ext cx="640752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l" defTabSz="911659" rtl="0" eaLnBrk="1" fontAlgn="auto" latinLnBrk="0" hangingPunct="1">
              <a:lnSpc>
                <a:spcPct val="100000"/>
              </a:lnSpc>
              <a:spcBef>
                <a:spcPts val="0"/>
              </a:spcBef>
              <a:spcAft>
                <a:spcPts val="0"/>
              </a:spcAft>
              <a:buClrTx/>
              <a:buSzTx/>
              <a:buFontTx/>
              <a:buNone/>
              <a:tabLst/>
              <a:defRPr/>
            </a:pPr>
            <a:r>
              <a:rPr lang="en-US" sz="797" dirty="0">
                <a:solidFill>
                  <a:schemeClr val="bg1"/>
                </a:solidFill>
              </a:rPr>
              <a:t>Segal Select Insurance Services, Inc. is a subsidiary of The Segal Group, Inc., CA License # 0I06323. © 2022 by The Segal Group, Inc. </a:t>
            </a:r>
          </a:p>
        </p:txBody>
      </p:sp>
      <p:sp>
        <p:nvSpPr>
          <p:cNvPr id="19" name="Picture Placeholder 4"/>
          <p:cNvSpPr>
            <a:spLocks noGrp="1"/>
          </p:cNvSpPr>
          <p:nvPr userDrawn="1"/>
        </p:nvSpPr>
        <p:spPr bwMode="gray">
          <a:xfrm>
            <a:off x="1524005" y="971065"/>
            <a:ext cx="9144000" cy="49158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155" tIns="45577" rIns="91155" bIns="45577" numCol="1" anchor="t" anchorCtr="0" compatLnSpc="1">
            <a:prstTxWarp prst="textNoShape">
              <a:avLst/>
            </a:prstTxWarp>
          </a:bodyPr>
          <a:lstStyle>
            <a:lvl1pPr marL="163513" indent="-163513" algn="l" rtl="0" eaLnBrk="1" fontAlgn="base" hangingPunct="1">
              <a:lnSpc>
                <a:spcPct val="90000"/>
              </a:lnSpc>
              <a:spcBef>
                <a:spcPts val="1200"/>
              </a:spcBef>
              <a:spcAft>
                <a:spcPct val="0"/>
              </a:spcAft>
              <a:buClr>
                <a:schemeClr val="accent5"/>
              </a:buClr>
              <a:buFont typeface="Symbol" panose="05050102010706020507" pitchFamily="18" charset="2"/>
              <a:buChar char="·"/>
              <a:defRPr sz="1400">
                <a:solidFill>
                  <a:schemeClr val="tx1"/>
                </a:solidFill>
                <a:latin typeface="+mn-lt"/>
                <a:ea typeface="+mn-ea"/>
                <a:cs typeface="+mn-cs"/>
              </a:defRPr>
            </a:lvl1pPr>
            <a:lvl2pPr marL="301625" indent="-138113" algn="l" rtl="0" eaLnBrk="1" fontAlgn="base" hangingPunct="1">
              <a:lnSpc>
                <a:spcPct val="90000"/>
              </a:lnSpc>
              <a:spcBef>
                <a:spcPts val="300"/>
              </a:spcBef>
              <a:spcAft>
                <a:spcPct val="0"/>
              </a:spcAft>
              <a:buClr>
                <a:schemeClr val="accent5"/>
              </a:buClr>
              <a:buFont typeface="Arial" panose="020B0604020202020204" pitchFamily="34" charset="0"/>
              <a:buChar char="–"/>
              <a:tabLst/>
              <a:defRPr sz="1400">
                <a:solidFill>
                  <a:schemeClr val="tx1"/>
                </a:solidFill>
                <a:latin typeface="+mn-lt"/>
              </a:defRPr>
            </a:lvl2pPr>
            <a:lvl3pPr marL="441325" indent="-139700" algn="l" rtl="0" eaLnBrk="1" fontAlgn="base" hangingPunct="1">
              <a:lnSpc>
                <a:spcPct val="90000"/>
              </a:lnSpc>
              <a:spcBef>
                <a:spcPts val="300"/>
              </a:spcBef>
              <a:spcAft>
                <a:spcPct val="0"/>
              </a:spcAft>
              <a:buClr>
                <a:schemeClr val="accent5"/>
              </a:buClr>
              <a:buFont typeface="Arial" panose="020B0604020202020204" pitchFamily="34" charset="0"/>
              <a:buChar char="•"/>
              <a:defRPr sz="1400">
                <a:solidFill>
                  <a:schemeClr val="tx1"/>
                </a:solidFill>
                <a:latin typeface="+mn-lt"/>
              </a:defRPr>
            </a:lvl3pPr>
            <a:lvl4pPr marL="595313" indent="-153988" algn="l" rtl="0" eaLnBrk="1" fontAlgn="base" hangingPunct="1">
              <a:lnSpc>
                <a:spcPct val="90000"/>
              </a:lnSpc>
              <a:spcBef>
                <a:spcPts val="300"/>
              </a:spcBef>
              <a:spcAft>
                <a:spcPct val="0"/>
              </a:spcAft>
              <a:buClr>
                <a:schemeClr val="accent5"/>
              </a:buClr>
              <a:buFont typeface="Arial" panose="020B0604020202020204" pitchFamily="34" charset="0"/>
              <a:buChar char="−"/>
              <a:defRPr sz="1400">
                <a:solidFill>
                  <a:schemeClr val="tx1"/>
                </a:solidFill>
                <a:latin typeface="+mn-lt"/>
              </a:defRPr>
            </a:lvl4pPr>
            <a:lvl5pPr marL="685800" indent="-80963" algn="l" rtl="0" eaLnBrk="1" fontAlgn="base" hangingPunct="1">
              <a:lnSpc>
                <a:spcPct val="90000"/>
              </a:lnSpc>
              <a:spcBef>
                <a:spcPts val="300"/>
              </a:spcBef>
              <a:spcAft>
                <a:spcPct val="0"/>
              </a:spcAft>
              <a:buClr>
                <a:schemeClr val="accent5"/>
              </a:buClr>
              <a:buChar char="›"/>
              <a:defRPr sz="1400">
                <a:solidFill>
                  <a:schemeClr val="tx1"/>
                </a:solidFill>
                <a:latin typeface="+mn-lt"/>
              </a:defRPr>
            </a:lvl5pPr>
            <a:lvl6pPr marL="1435100" indent="-184150" algn="l" rtl="0" eaLnBrk="1" fontAlgn="base" hangingPunct="1">
              <a:lnSpc>
                <a:spcPct val="90000"/>
              </a:lnSpc>
              <a:spcBef>
                <a:spcPct val="15000"/>
              </a:spcBef>
              <a:spcAft>
                <a:spcPct val="0"/>
              </a:spcAft>
              <a:buClr>
                <a:schemeClr val="folHlink"/>
              </a:buClr>
              <a:buChar char="›"/>
              <a:defRPr sz="1600">
                <a:solidFill>
                  <a:schemeClr val="tx1"/>
                </a:solidFill>
                <a:latin typeface="+mn-lt"/>
              </a:defRPr>
            </a:lvl6pPr>
            <a:lvl7pPr marL="1892300" indent="-184150" algn="l" rtl="0" eaLnBrk="1" fontAlgn="base" hangingPunct="1">
              <a:lnSpc>
                <a:spcPct val="90000"/>
              </a:lnSpc>
              <a:spcBef>
                <a:spcPct val="15000"/>
              </a:spcBef>
              <a:spcAft>
                <a:spcPct val="0"/>
              </a:spcAft>
              <a:buClr>
                <a:schemeClr val="folHlink"/>
              </a:buClr>
              <a:buChar char="›"/>
              <a:defRPr sz="1600">
                <a:solidFill>
                  <a:schemeClr val="tx1"/>
                </a:solidFill>
                <a:latin typeface="+mn-lt"/>
              </a:defRPr>
            </a:lvl7pPr>
            <a:lvl8pPr marL="2349500" indent="-184150" algn="l" rtl="0" eaLnBrk="1" fontAlgn="base" hangingPunct="1">
              <a:lnSpc>
                <a:spcPct val="90000"/>
              </a:lnSpc>
              <a:spcBef>
                <a:spcPct val="15000"/>
              </a:spcBef>
              <a:spcAft>
                <a:spcPct val="0"/>
              </a:spcAft>
              <a:buClr>
                <a:schemeClr val="folHlink"/>
              </a:buClr>
              <a:buChar char="›"/>
              <a:defRPr sz="1600">
                <a:solidFill>
                  <a:schemeClr val="tx1"/>
                </a:solidFill>
                <a:latin typeface="+mn-lt"/>
              </a:defRPr>
            </a:lvl8pPr>
            <a:lvl9pPr marL="2806700" indent="-184150" algn="l" rtl="0" eaLnBrk="1" fontAlgn="base" hangingPunct="1">
              <a:lnSpc>
                <a:spcPct val="90000"/>
              </a:lnSpc>
              <a:spcBef>
                <a:spcPct val="15000"/>
              </a:spcBef>
              <a:spcAft>
                <a:spcPct val="0"/>
              </a:spcAft>
              <a:buClr>
                <a:schemeClr val="folHlink"/>
              </a:buClr>
              <a:buChar char="›"/>
              <a:defRPr sz="1600">
                <a:solidFill>
                  <a:schemeClr val="tx1"/>
                </a:solidFill>
                <a:latin typeface="+mn-lt"/>
              </a:defRPr>
            </a:lvl9pPr>
          </a:lstStyle>
          <a:p>
            <a:endParaRPr lang="en-US" sz="1397"/>
          </a:p>
        </p:txBody>
      </p:sp>
      <p:sp>
        <p:nvSpPr>
          <p:cNvPr id="4" name="Text Placeholder 3"/>
          <p:cNvSpPr>
            <a:spLocks noGrp="1"/>
          </p:cNvSpPr>
          <p:nvPr>
            <p:ph type="body" sz="quarter" idx="11" hasCustomPrompt="1"/>
          </p:nvPr>
        </p:nvSpPr>
        <p:spPr>
          <a:xfrm>
            <a:off x="234467" y="3733800"/>
            <a:ext cx="3164071" cy="341632"/>
          </a:xfrm>
          <a:noFill/>
        </p:spPr>
        <p:txBody>
          <a:bodyPr wrap="none" lIns="91440" tIns="45720" rIns="91440" bIns="45720" anchor="ctr" anchorCtr="0">
            <a:noAutofit/>
          </a:bodyPr>
          <a:lstStyle>
            <a:lvl1pPr marL="0" indent="0">
              <a:buFontTx/>
              <a:buNone/>
              <a:defRPr sz="1794" b="0">
                <a:solidFill>
                  <a:schemeClr val="accent5"/>
                </a:solidFill>
              </a:defRPr>
            </a:lvl1pPr>
            <a:lvl2pPr marL="210505" indent="0">
              <a:buFontTx/>
              <a:buNone/>
              <a:defRPr/>
            </a:lvl2pPr>
            <a:lvl3pPr marL="395685" indent="0">
              <a:buFontTx/>
              <a:buNone/>
              <a:defRPr/>
            </a:lvl3pPr>
            <a:lvl4pPr marL="593529" indent="0">
              <a:buFontTx/>
              <a:buNone/>
              <a:defRPr/>
            </a:lvl4pPr>
            <a:lvl5pPr marL="791370" indent="0">
              <a:buFontTx/>
              <a:buNone/>
              <a:defRPr/>
            </a:lvl5pPr>
          </a:lstStyle>
          <a:p>
            <a:pPr lvl="0"/>
            <a:r>
              <a:rPr lang="en-US" dirty="0"/>
              <a:t>Company Name (Title Case) </a:t>
            </a:r>
          </a:p>
        </p:txBody>
      </p:sp>
      <p:sp>
        <p:nvSpPr>
          <p:cNvPr id="6" name="Text Placeholder 5"/>
          <p:cNvSpPr>
            <a:spLocks noGrp="1"/>
          </p:cNvSpPr>
          <p:nvPr>
            <p:ph type="body" sz="quarter" idx="12" hasCustomPrompt="1"/>
          </p:nvPr>
        </p:nvSpPr>
        <p:spPr>
          <a:xfrm>
            <a:off x="234462" y="6038850"/>
            <a:ext cx="8134508" cy="285750"/>
          </a:xfrm>
        </p:spPr>
        <p:txBody>
          <a:bodyPr lIns="91440" tIns="45720" rIns="91440" bIns="45720"/>
          <a:lstStyle>
            <a:lvl1pPr marL="0" indent="0">
              <a:buNone/>
              <a:defRPr lang="en-US" sz="1197" smtClean="0">
                <a:solidFill>
                  <a:schemeClr val="accent5"/>
                </a:solidFill>
                <a:effectLst/>
              </a:defRPr>
            </a:lvl1pPr>
          </a:lstStyle>
          <a:p>
            <a:r>
              <a:rPr lang="en-US" sz="1197" dirty="0">
                <a:solidFill>
                  <a:srgbClr val="001C71"/>
                </a:solidFill>
                <a:effectLst/>
                <a:latin typeface="Arial" panose="020B0604020202020204" pitchFamily="34" charset="0"/>
                <a:ea typeface="Times New Roman" panose="02020603050405020304" pitchFamily="18" charset="0"/>
                <a:cs typeface="Times New Roman" panose="02020603050405020304" pitchFamily="18" charset="0"/>
              </a:rPr>
              <a:t>Date / Consultant Name / Consultant Name</a:t>
            </a:r>
          </a:p>
        </p:txBody>
      </p:sp>
      <p:sp>
        <p:nvSpPr>
          <p:cNvPr id="2" name="Title 1"/>
          <p:cNvSpPr>
            <a:spLocks noGrp="1"/>
          </p:cNvSpPr>
          <p:nvPr>
            <p:ph type="title" hasCustomPrompt="1"/>
          </p:nvPr>
        </p:nvSpPr>
        <p:spPr>
          <a:xfrm>
            <a:off x="234467" y="4114811"/>
            <a:ext cx="8134507" cy="1155643"/>
          </a:xfrm>
        </p:spPr>
        <p:txBody>
          <a:bodyPr lIns="91440" tIns="45720" rIns="91440" bIns="45720" anchor="ctr" anchorCtr="0"/>
          <a:lstStyle>
            <a:lvl1pPr>
              <a:defRPr sz="3988">
                <a:solidFill>
                  <a:schemeClr val="accent5"/>
                </a:solidFill>
              </a:defRPr>
            </a:lvl1pPr>
          </a:lstStyle>
          <a:p>
            <a:r>
              <a:rPr kumimoji="0" lang="en-US" sz="3988" b="0" i="0" u="none" strike="noStrike" kern="0" cap="none" spc="0" normalizeH="0" baseline="0" noProof="0" dirty="0">
                <a:ln>
                  <a:noFill/>
                </a:ln>
                <a:solidFill>
                  <a:srgbClr val="001C71"/>
                </a:solidFill>
                <a:effectLst/>
                <a:uLnTx/>
                <a:uFillTx/>
                <a:latin typeface="Palatino Linotype" panose="02040502050505030304" pitchFamily="18" charset="0"/>
                <a:ea typeface="Times New Roman" panose="02020603050405020304" pitchFamily="18" charset="0"/>
                <a:cs typeface="Palatino Linotype" panose="02040502050505030304" pitchFamily="18" charset="0"/>
              </a:rPr>
              <a:t>Report Title (Title Case) </a:t>
            </a:r>
            <a:endParaRPr lang="en-US" dirty="0"/>
          </a:p>
        </p:txBody>
      </p:sp>
      <p:sp>
        <p:nvSpPr>
          <p:cNvPr id="35" name="Subtitle 2"/>
          <p:cNvSpPr>
            <a:spLocks noGrp="1"/>
          </p:cNvSpPr>
          <p:nvPr>
            <p:ph type="subTitle" idx="1" hasCustomPrompt="1"/>
          </p:nvPr>
        </p:nvSpPr>
        <p:spPr>
          <a:xfrm>
            <a:off x="234462" y="5257800"/>
            <a:ext cx="8147538" cy="762000"/>
          </a:xfrm>
        </p:spPr>
        <p:txBody>
          <a:bodyPr>
            <a:noAutofit/>
          </a:bodyPr>
          <a:lstStyle>
            <a:lvl1pPr marL="0" indent="0" algn="l">
              <a:buNone/>
              <a:defRPr sz="1994" baseline="0">
                <a:solidFill>
                  <a:schemeClr val="bg1"/>
                </a:solidFill>
              </a:defRPr>
            </a:lvl1pPr>
            <a:lvl2pPr marL="455830" indent="0" algn="ctr">
              <a:buNone/>
              <a:defRPr sz="1994"/>
            </a:lvl2pPr>
            <a:lvl3pPr marL="911659" indent="0" algn="ctr">
              <a:buNone/>
              <a:defRPr sz="1794"/>
            </a:lvl3pPr>
            <a:lvl4pPr marL="1367487" indent="0" algn="ctr">
              <a:buNone/>
              <a:defRPr sz="1594"/>
            </a:lvl4pPr>
            <a:lvl5pPr marL="1823317" indent="0" algn="ctr">
              <a:buNone/>
              <a:defRPr sz="1594"/>
            </a:lvl5pPr>
            <a:lvl6pPr marL="2279147" indent="0" algn="ctr">
              <a:buNone/>
              <a:defRPr sz="1594"/>
            </a:lvl6pPr>
            <a:lvl7pPr marL="2734976" indent="0" algn="ctr">
              <a:buNone/>
              <a:defRPr sz="1594"/>
            </a:lvl7pPr>
            <a:lvl8pPr marL="3190806" indent="0" algn="ctr">
              <a:buNone/>
              <a:defRPr sz="1594"/>
            </a:lvl8pPr>
            <a:lvl9pPr marL="3646634" indent="0" algn="ctr">
              <a:buNone/>
              <a:defRPr sz="1594"/>
            </a:lvl9pPr>
          </a:lstStyle>
          <a:p>
            <a:r>
              <a:rPr lang="en-US" dirty="0"/>
              <a:t>Sub-Title (Title Case)</a:t>
            </a:r>
          </a:p>
        </p:txBody>
      </p:sp>
    </p:spTree>
    <p:extLst>
      <p:ext uri="{BB962C8B-B14F-4D97-AF65-F5344CB8AC3E}">
        <p14:creationId xmlns:p14="http://schemas.microsoft.com/office/powerpoint/2010/main" val="3644946850"/>
      </p:ext>
    </p:extLst>
  </p:cSld>
  <p:clrMapOvr>
    <a:masterClrMapping/>
  </p:clrMapOvr>
  <p:extLst>
    <p:ext uri="{DCECCB84-F9BA-43D5-87BE-67443E8EF086}">
      <p15:sldGuideLst xmlns:p15="http://schemas.microsoft.com/office/powerpoint/2012/main">
        <p15:guide id="1"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1_Section_Page">
    <p:bg>
      <p:bgPr>
        <a:solidFill>
          <a:srgbClr val="22C2CE"/>
        </a:solidFill>
        <a:effectLst/>
      </p:bgPr>
    </p:bg>
    <p:spTree>
      <p:nvGrpSpPr>
        <p:cNvPr id="1" name=""/>
        <p:cNvGrpSpPr/>
        <p:nvPr/>
      </p:nvGrpSpPr>
      <p:grpSpPr>
        <a:xfrm>
          <a:off x="0" y="0"/>
          <a:ext cx="0" cy="0"/>
          <a:chOff x="0" y="0"/>
          <a:chExt cx="0" cy="0"/>
        </a:xfrm>
      </p:grpSpPr>
      <p:sp>
        <p:nvSpPr>
          <p:cNvPr id="21" name="Isosceles Triangle 20"/>
          <p:cNvSpPr/>
          <p:nvPr userDrawn="1"/>
        </p:nvSpPr>
        <p:spPr>
          <a:xfrm>
            <a:off x="10249725" y="3429000"/>
            <a:ext cx="1944624" cy="3429000"/>
          </a:xfrm>
          <a:prstGeom prst="triangle">
            <a:avLst>
              <a:gd name="adj" fmla="val 100000"/>
            </a:avLst>
          </a:prstGeom>
          <a:solidFill>
            <a:schemeClr val="bg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4"/>
          </a:p>
        </p:txBody>
      </p:sp>
      <p:sp>
        <p:nvSpPr>
          <p:cNvPr id="17" name="Text Placeholder 18"/>
          <p:cNvSpPr>
            <a:spLocks noGrp="1"/>
          </p:cNvSpPr>
          <p:nvPr>
            <p:ph type="body" sz="quarter" idx="10"/>
          </p:nvPr>
        </p:nvSpPr>
        <p:spPr>
          <a:xfrm>
            <a:off x="1524000" y="2057400"/>
            <a:ext cx="9677400" cy="3429000"/>
          </a:xfrm>
        </p:spPr>
        <p:txBody>
          <a:bodyPr/>
          <a:lstStyle>
            <a:lvl1pPr marL="0" indent="0">
              <a:spcBef>
                <a:spcPts val="2394"/>
              </a:spcBef>
              <a:buClr>
                <a:schemeClr val="accent6"/>
              </a:buClr>
              <a:buFont typeface="Arial" panose="020B0604020202020204" pitchFamily="34" charset="0"/>
              <a:buNone/>
              <a:defRPr sz="2591" b="1">
                <a:solidFill>
                  <a:schemeClr val="bg1"/>
                </a:solidFill>
                <a:latin typeface="+mn-lt"/>
              </a:defRPr>
            </a:lvl1pPr>
            <a:lvl2pPr marL="232664" indent="-232664">
              <a:spcBef>
                <a:spcPts val="1197"/>
              </a:spcBef>
              <a:buClr>
                <a:schemeClr val="accent1">
                  <a:lumMod val="50000"/>
                </a:schemeClr>
              </a:buClr>
              <a:buFont typeface="Symbol" panose="05050102010706020507" pitchFamily="18" charset="2"/>
              <a:buChar char="·"/>
              <a:defRPr b="0">
                <a:solidFill>
                  <a:schemeClr val="bg1"/>
                </a:solidFill>
              </a:defRPr>
            </a:lvl2pPr>
            <a:lvl3pPr marL="536550" indent="-281727">
              <a:spcBef>
                <a:spcPts val="597"/>
              </a:spcBef>
              <a:buClr>
                <a:schemeClr val="accent1">
                  <a:lumMod val="50000"/>
                </a:schemeClr>
              </a:buClr>
              <a:buFont typeface="Arial" panose="020B0604020202020204" pitchFamily="34" charset="0"/>
              <a:buChar char="–"/>
              <a:defRPr b="0">
                <a:solidFill>
                  <a:schemeClr val="bg1"/>
                </a:solidFill>
              </a:defRPr>
            </a:lvl3pPr>
            <a:lvl4pPr marL="553958" indent="0">
              <a:spcBef>
                <a:spcPts val="597"/>
              </a:spcBef>
              <a:buNone/>
              <a:defRPr>
                <a:solidFill>
                  <a:schemeClr val="bg1"/>
                </a:solidFill>
              </a:defRPr>
            </a:lvl4pPr>
            <a:lvl5pPr marL="802450" indent="0">
              <a:spcBef>
                <a:spcPts val="597"/>
              </a:spcBef>
              <a:buNone/>
              <a:defRPr>
                <a:solidFill>
                  <a:schemeClr val="bg1"/>
                </a:solidFill>
              </a:defRPr>
            </a:lvl5pPr>
          </a:lstStyle>
          <a:p>
            <a:pPr lvl="0"/>
            <a:r>
              <a:rPr lang="en-US" dirty="0"/>
              <a:t>Edit Master text styles</a:t>
            </a:r>
          </a:p>
        </p:txBody>
      </p:sp>
      <p:sp>
        <p:nvSpPr>
          <p:cNvPr id="18" name="Text Placeholder 18"/>
          <p:cNvSpPr>
            <a:spLocks noGrp="1"/>
          </p:cNvSpPr>
          <p:nvPr>
            <p:ph type="body" sz="quarter" idx="11" hasCustomPrompt="1"/>
          </p:nvPr>
        </p:nvSpPr>
        <p:spPr>
          <a:xfrm>
            <a:off x="1066800" y="685800"/>
            <a:ext cx="9982200" cy="762000"/>
          </a:xfrm>
        </p:spPr>
        <p:txBody>
          <a:bodyPr>
            <a:noAutofit/>
          </a:bodyPr>
          <a:lstStyle>
            <a:lvl1pPr marL="330793" indent="-330793">
              <a:spcBef>
                <a:spcPts val="2394"/>
              </a:spcBef>
              <a:buClr>
                <a:schemeClr val="accent2"/>
              </a:buClr>
              <a:buFont typeface="Arial" panose="020B0604020202020204" pitchFamily="34" charset="0"/>
              <a:buChar char="│"/>
              <a:defRPr sz="5385" b="0">
                <a:solidFill>
                  <a:schemeClr val="bg1"/>
                </a:solidFill>
                <a:latin typeface="+mj-lt"/>
              </a:defRPr>
            </a:lvl1pPr>
            <a:lvl2pPr marL="341872" indent="0">
              <a:spcBef>
                <a:spcPts val="1794"/>
              </a:spcBef>
              <a:buNone/>
              <a:defRPr>
                <a:solidFill>
                  <a:schemeClr val="accent1"/>
                </a:solidFill>
              </a:defRPr>
            </a:lvl2pPr>
            <a:lvl3pPr marL="598276" indent="0">
              <a:buNone/>
              <a:defRPr>
                <a:solidFill>
                  <a:schemeClr val="accent1"/>
                </a:solidFill>
              </a:defRPr>
            </a:lvl3pPr>
            <a:lvl4pPr marL="832522" indent="0">
              <a:buNone/>
              <a:defRPr>
                <a:solidFill>
                  <a:schemeClr val="accent1"/>
                </a:solidFill>
              </a:defRPr>
            </a:lvl4pPr>
            <a:lvl5pPr marL="1038279" indent="0">
              <a:buNone/>
              <a:defRPr>
                <a:solidFill>
                  <a:schemeClr val="accent1"/>
                </a:solidFill>
              </a:defRPr>
            </a:lvl5pPr>
          </a:lstStyle>
          <a:p>
            <a:pPr lvl="0"/>
            <a:r>
              <a:rPr lang="en-US" dirty="0"/>
              <a:t>Title Goes Here</a:t>
            </a:r>
          </a:p>
        </p:txBody>
      </p:sp>
      <p:sp>
        <p:nvSpPr>
          <p:cNvPr id="38" name="Slide Number Placeholder 7"/>
          <p:cNvSpPr txBox="1">
            <a:spLocks/>
          </p:cNvSpPr>
          <p:nvPr userDrawn="1"/>
        </p:nvSpPr>
        <p:spPr bwMode="gray">
          <a:xfrm>
            <a:off x="11626638" y="6577877"/>
            <a:ext cx="547777" cy="225484"/>
          </a:xfrm>
          <a:prstGeom prst="rect">
            <a:avLst/>
          </a:prstGeom>
          <a:ln>
            <a:noFill/>
          </a:ln>
        </p:spPr>
        <p:txBody>
          <a:bodyPr vert="horz" lIns="91155" tIns="45577" rIns="91155" bIns="45577" rtlCol="0" anchor="ctr"/>
          <a:lstStyle>
            <a:defPPr>
              <a:defRPr lang="en-US"/>
            </a:defPPr>
            <a:lvl1pPr algn="r" rtl="0" fontAlgn="base">
              <a:lnSpc>
                <a:spcPct val="90000"/>
              </a:lnSpc>
              <a:spcBef>
                <a:spcPct val="50000"/>
              </a:spcBef>
              <a:spcAft>
                <a:spcPct val="0"/>
              </a:spcAft>
              <a:defRPr sz="1000" kern="1200">
                <a:solidFill>
                  <a:schemeClr val="tx1"/>
                </a:solidFill>
                <a:latin typeface="Arial" charset="0"/>
                <a:ea typeface="+mn-ea"/>
                <a:cs typeface="+mn-cs"/>
              </a:defRPr>
            </a:lvl1pPr>
            <a:lvl2pPr marL="457200" algn="l" rtl="0" fontAlgn="base">
              <a:lnSpc>
                <a:spcPct val="90000"/>
              </a:lnSpc>
              <a:spcBef>
                <a:spcPct val="50000"/>
              </a:spcBef>
              <a:spcAft>
                <a:spcPct val="0"/>
              </a:spcAft>
              <a:defRPr sz="1600" kern="1200">
                <a:solidFill>
                  <a:schemeClr val="tx1"/>
                </a:solidFill>
                <a:latin typeface="Arial" charset="0"/>
                <a:ea typeface="+mn-ea"/>
                <a:cs typeface="+mn-cs"/>
              </a:defRPr>
            </a:lvl2pPr>
            <a:lvl3pPr marL="914400" algn="l" rtl="0" fontAlgn="base">
              <a:lnSpc>
                <a:spcPct val="90000"/>
              </a:lnSpc>
              <a:spcBef>
                <a:spcPct val="50000"/>
              </a:spcBef>
              <a:spcAft>
                <a:spcPct val="0"/>
              </a:spcAft>
              <a:defRPr sz="1600" kern="1200">
                <a:solidFill>
                  <a:schemeClr val="tx1"/>
                </a:solidFill>
                <a:latin typeface="Arial" charset="0"/>
                <a:ea typeface="+mn-ea"/>
                <a:cs typeface="+mn-cs"/>
              </a:defRPr>
            </a:lvl3pPr>
            <a:lvl4pPr marL="1371600" algn="l" rtl="0" fontAlgn="base">
              <a:lnSpc>
                <a:spcPct val="90000"/>
              </a:lnSpc>
              <a:spcBef>
                <a:spcPct val="50000"/>
              </a:spcBef>
              <a:spcAft>
                <a:spcPct val="0"/>
              </a:spcAft>
              <a:defRPr sz="1600" kern="1200">
                <a:solidFill>
                  <a:schemeClr val="tx1"/>
                </a:solidFill>
                <a:latin typeface="Arial" charset="0"/>
                <a:ea typeface="+mn-ea"/>
                <a:cs typeface="+mn-cs"/>
              </a:defRPr>
            </a:lvl4pPr>
            <a:lvl5pPr marL="1828800" algn="l" rtl="0" fontAlgn="base">
              <a:lnSpc>
                <a:spcPct val="90000"/>
              </a:lnSpc>
              <a:spcBef>
                <a:spcPct val="5000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a:lstStyle>
          <a:p>
            <a:fld id="{296C8835-0D17-40BE-AF3A-B681D566BC72}" type="slidenum">
              <a:rPr lang="en-US" sz="1397" smtClean="0">
                <a:solidFill>
                  <a:schemeClr val="bg1"/>
                </a:solidFill>
              </a:rPr>
              <a:pPr/>
              <a:t>‹#›</a:t>
            </a:fld>
            <a:endParaRPr lang="en-US" sz="1397" dirty="0">
              <a:solidFill>
                <a:schemeClr val="bg1"/>
              </a:solidFill>
            </a:endParaRPr>
          </a:p>
        </p:txBody>
      </p:sp>
    </p:spTree>
    <p:extLst>
      <p:ext uri="{BB962C8B-B14F-4D97-AF65-F5344CB8AC3E}">
        <p14:creationId xmlns:p14="http://schemas.microsoft.com/office/powerpoint/2010/main" val="3648034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2" name="Title 21"/>
          <p:cNvSpPr>
            <a:spLocks noGrp="1"/>
          </p:cNvSpPr>
          <p:nvPr>
            <p:ph type="title" hasCustomPrompt="1"/>
          </p:nvPr>
        </p:nvSpPr>
        <p:spPr>
          <a:xfrm>
            <a:off x="384048" y="384050"/>
            <a:ext cx="11811000" cy="1325563"/>
          </a:xfrm>
        </p:spPr>
        <p:txBody>
          <a:bodyPr anchor="t" anchorCtr="0"/>
          <a:lstStyle/>
          <a:p>
            <a:r>
              <a:rPr lang="en-US" dirty="0"/>
              <a:t>Heading 1 (Title Case)</a:t>
            </a:r>
          </a:p>
        </p:txBody>
      </p:sp>
      <p:sp>
        <p:nvSpPr>
          <p:cNvPr id="3" name="Text Placeholder 2"/>
          <p:cNvSpPr>
            <a:spLocks noGrp="1"/>
          </p:cNvSpPr>
          <p:nvPr>
            <p:ph type="body" sz="quarter" idx="11" hasCustomPrompt="1"/>
          </p:nvPr>
        </p:nvSpPr>
        <p:spPr>
          <a:xfrm>
            <a:off x="384048" y="1600200"/>
            <a:ext cx="11811000" cy="4800600"/>
          </a:xfrm>
        </p:spPr>
        <p:txBody>
          <a:bodyPr/>
          <a:lstStyle>
            <a:lvl1pPr>
              <a:defRPr baseline="0"/>
            </a:lvl1pPr>
          </a:lstStyle>
          <a:p>
            <a:pPr lvl="0"/>
            <a:r>
              <a:rPr lang="en-US" dirty="0"/>
              <a:t>Add text here</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1506995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chor="t" anchorCtr="0"/>
          <a:lstStyle/>
          <a:p>
            <a:r>
              <a:rPr lang="en-US" dirty="0"/>
              <a:t>Heading 1 (Title Case)</a:t>
            </a:r>
          </a:p>
        </p:txBody>
      </p:sp>
      <p:sp>
        <p:nvSpPr>
          <p:cNvPr id="3" name="Content Placeholder 2"/>
          <p:cNvSpPr>
            <a:spLocks noGrp="1"/>
          </p:cNvSpPr>
          <p:nvPr>
            <p:ph sz="half" idx="1" hasCustomPrompt="1"/>
          </p:nvPr>
        </p:nvSpPr>
        <p:spPr>
          <a:xfrm>
            <a:off x="236415" y="1600200"/>
            <a:ext cx="5791200" cy="4800600"/>
          </a:xfrm>
        </p:spPr>
        <p:txBody>
          <a:bodyPr/>
          <a:lstStyle/>
          <a:p>
            <a:pPr lvl="0"/>
            <a:r>
              <a:rPr lang="en-US" dirty="0"/>
              <a:t>Add text here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6172200" y="1600200"/>
            <a:ext cx="5867400" cy="4800600"/>
          </a:xfrm>
        </p:spPr>
        <p:txBody>
          <a:bodyPr/>
          <a:lstStyle/>
          <a:p>
            <a:pPr lvl="0"/>
            <a:r>
              <a:rPr lang="en-US" dirty="0"/>
              <a:t>Add text here</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948458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0" name="Title 9"/>
          <p:cNvSpPr>
            <a:spLocks noGrp="1"/>
          </p:cNvSpPr>
          <p:nvPr>
            <p:ph type="title" hasCustomPrompt="1"/>
          </p:nvPr>
        </p:nvSpPr>
        <p:spPr>
          <a:xfrm>
            <a:off x="384048" y="384050"/>
            <a:ext cx="11811000" cy="1325563"/>
          </a:xfrm>
        </p:spPr>
        <p:txBody>
          <a:bodyPr anchor="t" anchorCtr="0"/>
          <a:lstStyle/>
          <a:p>
            <a:r>
              <a:rPr lang="en-US" dirty="0"/>
              <a:t>Heading 1 (Title Case)</a:t>
            </a:r>
          </a:p>
        </p:txBody>
      </p:sp>
    </p:spTree>
    <p:extLst>
      <p:ext uri="{BB962C8B-B14F-4D97-AF65-F5344CB8AC3E}">
        <p14:creationId xmlns:p14="http://schemas.microsoft.com/office/powerpoint/2010/main" val="2588301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1" name="Slide Number Placeholder 7"/>
          <p:cNvSpPr txBox="1">
            <a:spLocks/>
          </p:cNvSpPr>
          <p:nvPr userDrawn="1"/>
        </p:nvSpPr>
        <p:spPr bwMode="gray">
          <a:xfrm>
            <a:off x="11626638" y="6577877"/>
            <a:ext cx="547777" cy="225484"/>
          </a:xfrm>
          <a:prstGeom prst="rect">
            <a:avLst/>
          </a:prstGeom>
          <a:ln>
            <a:noFill/>
          </a:ln>
        </p:spPr>
        <p:txBody>
          <a:bodyPr vert="horz" lIns="91155" tIns="45577" rIns="91155" bIns="45577" rtlCol="0" anchor="ctr"/>
          <a:lstStyle>
            <a:defPPr>
              <a:defRPr lang="en-US"/>
            </a:defPPr>
            <a:lvl1pPr algn="r" rtl="0" fontAlgn="base">
              <a:lnSpc>
                <a:spcPct val="90000"/>
              </a:lnSpc>
              <a:spcBef>
                <a:spcPct val="50000"/>
              </a:spcBef>
              <a:spcAft>
                <a:spcPct val="0"/>
              </a:spcAft>
              <a:defRPr sz="1000" kern="1200">
                <a:solidFill>
                  <a:schemeClr val="tx1"/>
                </a:solidFill>
                <a:latin typeface="Arial" charset="0"/>
                <a:ea typeface="+mn-ea"/>
                <a:cs typeface="+mn-cs"/>
              </a:defRPr>
            </a:lvl1pPr>
            <a:lvl2pPr marL="457200" algn="l" rtl="0" fontAlgn="base">
              <a:lnSpc>
                <a:spcPct val="90000"/>
              </a:lnSpc>
              <a:spcBef>
                <a:spcPct val="50000"/>
              </a:spcBef>
              <a:spcAft>
                <a:spcPct val="0"/>
              </a:spcAft>
              <a:defRPr sz="1600" kern="1200">
                <a:solidFill>
                  <a:schemeClr val="tx1"/>
                </a:solidFill>
                <a:latin typeface="Arial" charset="0"/>
                <a:ea typeface="+mn-ea"/>
                <a:cs typeface="+mn-cs"/>
              </a:defRPr>
            </a:lvl2pPr>
            <a:lvl3pPr marL="914400" algn="l" rtl="0" fontAlgn="base">
              <a:lnSpc>
                <a:spcPct val="90000"/>
              </a:lnSpc>
              <a:spcBef>
                <a:spcPct val="50000"/>
              </a:spcBef>
              <a:spcAft>
                <a:spcPct val="0"/>
              </a:spcAft>
              <a:defRPr sz="1600" kern="1200">
                <a:solidFill>
                  <a:schemeClr val="tx1"/>
                </a:solidFill>
                <a:latin typeface="Arial" charset="0"/>
                <a:ea typeface="+mn-ea"/>
                <a:cs typeface="+mn-cs"/>
              </a:defRPr>
            </a:lvl3pPr>
            <a:lvl4pPr marL="1371600" algn="l" rtl="0" fontAlgn="base">
              <a:lnSpc>
                <a:spcPct val="90000"/>
              </a:lnSpc>
              <a:spcBef>
                <a:spcPct val="50000"/>
              </a:spcBef>
              <a:spcAft>
                <a:spcPct val="0"/>
              </a:spcAft>
              <a:defRPr sz="1600" kern="1200">
                <a:solidFill>
                  <a:schemeClr val="tx1"/>
                </a:solidFill>
                <a:latin typeface="Arial" charset="0"/>
                <a:ea typeface="+mn-ea"/>
                <a:cs typeface="+mn-cs"/>
              </a:defRPr>
            </a:lvl4pPr>
            <a:lvl5pPr marL="1828800" algn="l" rtl="0" fontAlgn="base">
              <a:lnSpc>
                <a:spcPct val="90000"/>
              </a:lnSpc>
              <a:spcBef>
                <a:spcPct val="5000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a:lstStyle>
          <a:p>
            <a:fld id="{296C8835-0D17-40BE-AF3A-B681D566BC72}" type="slidenum">
              <a:rPr lang="en-US" sz="1397" smtClean="0">
                <a:solidFill>
                  <a:sysClr val="windowText" lastClr="000000"/>
                </a:solidFill>
              </a:rPr>
              <a:pPr/>
              <a:t>‹#›</a:t>
            </a:fld>
            <a:endParaRPr lang="en-US" sz="1397" dirty="0">
              <a:solidFill>
                <a:sysClr val="windowText" lastClr="000000"/>
              </a:solidFill>
            </a:endParaRPr>
          </a:p>
        </p:txBody>
      </p:sp>
    </p:spTree>
    <p:extLst>
      <p:ext uri="{BB962C8B-B14F-4D97-AF65-F5344CB8AC3E}">
        <p14:creationId xmlns:p14="http://schemas.microsoft.com/office/powerpoint/2010/main" val="972493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Two Content">
    <p:bg>
      <p:bgPr>
        <a:solidFill>
          <a:schemeClr val="accent5"/>
        </a:solidFill>
        <a:effectLst/>
      </p:bgPr>
    </p:bg>
    <p:spTree>
      <p:nvGrpSpPr>
        <p:cNvPr id="1" name=""/>
        <p:cNvGrpSpPr/>
        <p:nvPr/>
      </p:nvGrpSpPr>
      <p:grpSpPr>
        <a:xfrm>
          <a:off x="0" y="0"/>
          <a:ext cx="0" cy="0"/>
          <a:chOff x="0" y="0"/>
          <a:chExt cx="0" cy="0"/>
        </a:xfrm>
      </p:grpSpPr>
      <p:sp>
        <p:nvSpPr>
          <p:cNvPr id="5" name="Title 4"/>
          <p:cNvSpPr>
            <a:spLocks noGrp="1"/>
          </p:cNvSpPr>
          <p:nvPr>
            <p:ph type="title" hasCustomPrompt="1"/>
          </p:nvPr>
        </p:nvSpPr>
        <p:spPr/>
        <p:txBody>
          <a:bodyPr/>
          <a:lstStyle/>
          <a:p>
            <a:r>
              <a:rPr lang="en-US" dirty="0"/>
              <a:t>Heading 1 (Title Case)</a:t>
            </a:r>
          </a:p>
        </p:txBody>
      </p:sp>
      <p:sp>
        <p:nvSpPr>
          <p:cNvPr id="7" name="Text Placeholder 6"/>
          <p:cNvSpPr>
            <a:spLocks noGrp="1"/>
          </p:cNvSpPr>
          <p:nvPr>
            <p:ph type="body" sz="quarter" idx="10" hasCustomPrompt="1"/>
          </p:nvPr>
        </p:nvSpPr>
        <p:spPr>
          <a:xfrm>
            <a:off x="228600" y="1600203"/>
            <a:ext cx="5638800" cy="4817295"/>
          </a:xfrm>
        </p:spPr>
        <p:txBody>
          <a:bodyPr vert="horz" lIns="91440" tIns="45720" rIns="91440" bIns="45720" rtlCol="0">
            <a:noAutofit/>
          </a:bodyPr>
          <a:lstStyle>
            <a:lvl1pPr>
              <a:defRPr lang="en-US" smtClean="0"/>
            </a:lvl1pPr>
            <a:lvl2pPr>
              <a:defRPr lang="en-US" smtClean="0"/>
            </a:lvl2pPr>
            <a:lvl3pPr>
              <a:defRPr lang="en-US" smtClean="0"/>
            </a:lvl3pPr>
            <a:lvl4pPr>
              <a:defRPr lang="en-US" smtClean="0"/>
            </a:lvl4pPr>
            <a:lvl5pPr>
              <a:defRPr lang="en-US"/>
            </a:lvl5pPr>
          </a:lstStyle>
          <a:p>
            <a:pPr marL="289641" lvl="0" indent="-289641">
              <a:spcBef>
                <a:spcPts val="1794"/>
              </a:spcBef>
              <a:buClr>
                <a:schemeClr val="accent1"/>
              </a:buClr>
              <a:buFont typeface="Symbol" panose="05050102010706020507" pitchFamily="18" charset="2"/>
              <a:buChar char="·"/>
            </a:pPr>
            <a:r>
              <a:rPr lang="en-US" dirty="0"/>
              <a:t>Add text here</a:t>
            </a:r>
          </a:p>
          <a:p>
            <a:pPr lvl="1" indent="-275397">
              <a:spcBef>
                <a:spcPts val="897"/>
              </a:spcBef>
              <a:buClr>
                <a:schemeClr val="accent1"/>
              </a:buClr>
              <a:buChar char="–"/>
            </a:pPr>
            <a:r>
              <a:rPr lang="en-US" dirty="0"/>
              <a:t>Second level</a:t>
            </a:r>
          </a:p>
          <a:p>
            <a:pPr marL="821443" lvl="2" indent="-223167">
              <a:spcBef>
                <a:spcPts val="597"/>
              </a:spcBef>
              <a:buClr>
                <a:schemeClr val="accent1"/>
              </a:buClr>
            </a:pPr>
            <a:r>
              <a:rPr lang="en-US" dirty="0"/>
              <a:t>Third level</a:t>
            </a:r>
          </a:p>
          <a:p>
            <a:pPr marL="1038279" lvl="3" indent="-205757">
              <a:spcBef>
                <a:spcPts val="597"/>
              </a:spcBef>
              <a:buClr>
                <a:schemeClr val="accent1"/>
              </a:buClr>
              <a:buChar char="−"/>
            </a:pPr>
            <a:r>
              <a:rPr lang="en-US" dirty="0"/>
              <a:t>Fourth level</a:t>
            </a:r>
          </a:p>
          <a:p>
            <a:pPr marL="1220293" lvl="4" indent="-182015">
              <a:spcBef>
                <a:spcPts val="597"/>
              </a:spcBef>
              <a:buClr>
                <a:schemeClr val="accent1"/>
              </a:buClr>
              <a:buChar char="›"/>
            </a:pPr>
            <a:r>
              <a:rPr lang="en-US" dirty="0"/>
              <a:t>Fifth level</a:t>
            </a:r>
          </a:p>
        </p:txBody>
      </p:sp>
      <p:sp>
        <p:nvSpPr>
          <p:cNvPr id="27" name="Text Placeholder 6"/>
          <p:cNvSpPr>
            <a:spLocks noGrp="1"/>
          </p:cNvSpPr>
          <p:nvPr>
            <p:ph type="body" sz="quarter" idx="11" hasCustomPrompt="1"/>
          </p:nvPr>
        </p:nvSpPr>
        <p:spPr>
          <a:xfrm>
            <a:off x="6324600" y="1600203"/>
            <a:ext cx="5715000" cy="4817295"/>
          </a:xfrm>
        </p:spPr>
        <p:txBody>
          <a:bodyPr vert="horz" lIns="91440" tIns="45720" rIns="91440" bIns="45720" rtlCol="0">
            <a:noAutofit/>
          </a:bodyPr>
          <a:lstStyle>
            <a:lvl1pPr>
              <a:defRPr lang="en-US" smtClean="0"/>
            </a:lvl1pPr>
            <a:lvl2pPr>
              <a:defRPr lang="en-US" smtClean="0"/>
            </a:lvl2pPr>
            <a:lvl3pPr>
              <a:defRPr lang="en-US" smtClean="0"/>
            </a:lvl3pPr>
            <a:lvl4pPr>
              <a:defRPr lang="en-US" smtClean="0"/>
            </a:lvl4pPr>
            <a:lvl5pPr>
              <a:defRPr lang="en-US"/>
            </a:lvl5pPr>
          </a:lstStyle>
          <a:p>
            <a:pPr marL="289641" lvl="0" indent="-289641">
              <a:spcBef>
                <a:spcPts val="1794"/>
              </a:spcBef>
              <a:buClr>
                <a:schemeClr val="accent1"/>
              </a:buClr>
              <a:buFont typeface="Symbol" panose="05050102010706020507" pitchFamily="18" charset="2"/>
              <a:buChar char="·"/>
            </a:pPr>
            <a:r>
              <a:rPr lang="en-US" dirty="0"/>
              <a:t>Add text here</a:t>
            </a:r>
          </a:p>
          <a:p>
            <a:pPr lvl="1" indent="-275397">
              <a:spcBef>
                <a:spcPts val="897"/>
              </a:spcBef>
              <a:buClr>
                <a:schemeClr val="accent1"/>
              </a:buClr>
              <a:buChar char="–"/>
            </a:pPr>
            <a:r>
              <a:rPr lang="en-US" dirty="0"/>
              <a:t>Second level</a:t>
            </a:r>
          </a:p>
          <a:p>
            <a:pPr marL="821443" lvl="2" indent="-223167">
              <a:spcBef>
                <a:spcPts val="597"/>
              </a:spcBef>
              <a:buClr>
                <a:schemeClr val="accent1"/>
              </a:buClr>
            </a:pPr>
            <a:r>
              <a:rPr lang="en-US" dirty="0"/>
              <a:t>Third level</a:t>
            </a:r>
          </a:p>
          <a:p>
            <a:pPr marL="1038279" lvl="3" indent="-205757">
              <a:spcBef>
                <a:spcPts val="597"/>
              </a:spcBef>
              <a:buClr>
                <a:schemeClr val="accent1"/>
              </a:buClr>
              <a:buChar char="−"/>
            </a:pPr>
            <a:r>
              <a:rPr lang="en-US" dirty="0"/>
              <a:t>Fourth level</a:t>
            </a:r>
          </a:p>
          <a:p>
            <a:pPr marL="1220293" lvl="4" indent="-182015">
              <a:spcBef>
                <a:spcPts val="597"/>
              </a:spcBef>
              <a:buClr>
                <a:schemeClr val="accent1"/>
              </a:buClr>
              <a:buChar char="›"/>
            </a:pPr>
            <a:r>
              <a:rPr lang="en-US" dirty="0"/>
              <a:t>Fifth level</a:t>
            </a:r>
          </a:p>
        </p:txBody>
      </p:sp>
    </p:spTree>
    <p:extLst>
      <p:ext uri="{BB962C8B-B14F-4D97-AF65-F5344CB8AC3E}">
        <p14:creationId xmlns:p14="http://schemas.microsoft.com/office/powerpoint/2010/main" val="938845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ustom Title Only">
    <p:bg>
      <p:bgPr>
        <a:solidFill>
          <a:schemeClr val="accent5"/>
        </a:solidFill>
        <a:effectLst/>
      </p:bgPr>
    </p:bg>
    <p:spTree>
      <p:nvGrpSpPr>
        <p:cNvPr id="1" name=""/>
        <p:cNvGrpSpPr/>
        <p:nvPr/>
      </p:nvGrpSpPr>
      <p:grpSpPr>
        <a:xfrm>
          <a:off x="0" y="0"/>
          <a:ext cx="0" cy="0"/>
          <a:chOff x="0" y="0"/>
          <a:chExt cx="0" cy="0"/>
        </a:xfrm>
      </p:grpSpPr>
      <p:sp>
        <p:nvSpPr>
          <p:cNvPr id="3" name="Title 2"/>
          <p:cNvSpPr>
            <a:spLocks noGrp="1"/>
          </p:cNvSpPr>
          <p:nvPr>
            <p:ph type="title" hasCustomPrompt="1"/>
          </p:nvPr>
        </p:nvSpPr>
        <p:spPr/>
        <p:txBody>
          <a:bodyPr/>
          <a:lstStyle/>
          <a:p>
            <a:r>
              <a:rPr lang="en-US" dirty="0"/>
              <a:t>Heading 1 (Title Case)</a:t>
            </a:r>
          </a:p>
        </p:txBody>
      </p:sp>
    </p:spTree>
    <p:extLst>
      <p:ext uri="{BB962C8B-B14F-4D97-AF65-F5344CB8AC3E}">
        <p14:creationId xmlns:p14="http://schemas.microsoft.com/office/powerpoint/2010/main" val="23807091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slideLayout" Target="../slideLayouts/slideLayout9.xml"/><Relationship Id="rId1" Type="http://schemas.openxmlformats.org/officeDocument/2006/relationships/slideLayout" Target="../slideLayouts/slideLayout8.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18" name="Straight Connector 17"/>
          <p:cNvCxnSpPr/>
          <p:nvPr userDrawn="1"/>
        </p:nvCxnSpPr>
        <p:spPr bwMode="ltGray">
          <a:xfrm flipH="1">
            <a:off x="31047" y="0"/>
            <a:ext cx="12129916" cy="0"/>
          </a:xfrm>
          <a:prstGeom prst="line">
            <a:avLst/>
          </a:prstGeom>
          <a:ln w="76200" cap="sq">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228600" y="228602"/>
            <a:ext cx="11811000" cy="1325563"/>
          </a:xfrm>
          <a:prstGeom prst="rect">
            <a:avLst/>
          </a:prstGeom>
        </p:spPr>
        <p:txBody>
          <a:bodyPr vert="horz" lIns="91440" tIns="45720" rIns="91440" bIns="45720" rtlCol="0" anchor="t" anchorCtr="0">
            <a:noAutofit/>
          </a:bodyPr>
          <a:lstStyle/>
          <a:p>
            <a:r>
              <a:rPr lang="en-US" dirty="0"/>
              <a:t>Heading 1 (Title Case)</a:t>
            </a:r>
          </a:p>
        </p:txBody>
      </p:sp>
      <p:sp>
        <p:nvSpPr>
          <p:cNvPr id="3" name="Text Placeholder 2"/>
          <p:cNvSpPr>
            <a:spLocks noGrp="1"/>
          </p:cNvSpPr>
          <p:nvPr>
            <p:ph type="body" idx="1"/>
          </p:nvPr>
        </p:nvSpPr>
        <p:spPr>
          <a:xfrm>
            <a:off x="240702" y="1600205"/>
            <a:ext cx="11798898" cy="4871387"/>
          </a:xfrm>
          <a:prstGeom prst="rect">
            <a:avLst/>
          </a:prstGeom>
        </p:spPr>
        <p:txBody>
          <a:bodyPr vert="horz" lIns="91440" tIns="45720" rIns="91440" bIns="45720" rtlCol="0">
            <a:noAutofit/>
          </a:bodyPr>
          <a:lstStyle/>
          <a:p>
            <a:pPr lvl="0"/>
            <a:r>
              <a:rPr lang="en-US" dirty="0"/>
              <a:t>Add text here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8" name="Slide Number Placeholder 7"/>
          <p:cNvSpPr txBox="1">
            <a:spLocks/>
          </p:cNvSpPr>
          <p:nvPr userDrawn="1"/>
        </p:nvSpPr>
        <p:spPr bwMode="gray">
          <a:xfrm>
            <a:off x="11626638" y="6577877"/>
            <a:ext cx="547777" cy="225484"/>
          </a:xfrm>
          <a:prstGeom prst="rect">
            <a:avLst/>
          </a:prstGeom>
          <a:ln>
            <a:noFill/>
          </a:ln>
        </p:spPr>
        <p:txBody>
          <a:bodyPr vert="horz" lIns="91155" tIns="45577" rIns="91155" bIns="45577" rtlCol="0" anchor="ctr"/>
          <a:lstStyle>
            <a:defPPr>
              <a:defRPr lang="en-US"/>
            </a:defPPr>
            <a:lvl1pPr algn="r" rtl="0" fontAlgn="base">
              <a:lnSpc>
                <a:spcPct val="90000"/>
              </a:lnSpc>
              <a:spcBef>
                <a:spcPct val="50000"/>
              </a:spcBef>
              <a:spcAft>
                <a:spcPct val="0"/>
              </a:spcAft>
              <a:defRPr sz="1000" kern="1200">
                <a:solidFill>
                  <a:schemeClr val="tx1"/>
                </a:solidFill>
                <a:latin typeface="Arial" charset="0"/>
                <a:ea typeface="+mn-ea"/>
                <a:cs typeface="+mn-cs"/>
              </a:defRPr>
            </a:lvl1pPr>
            <a:lvl2pPr marL="457200" algn="l" rtl="0" fontAlgn="base">
              <a:lnSpc>
                <a:spcPct val="90000"/>
              </a:lnSpc>
              <a:spcBef>
                <a:spcPct val="50000"/>
              </a:spcBef>
              <a:spcAft>
                <a:spcPct val="0"/>
              </a:spcAft>
              <a:defRPr sz="1600" kern="1200">
                <a:solidFill>
                  <a:schemeClr val="tx1"/>
                </a:solidFill>
                <a:latin typeface="Arial" charset="0"/>
                <a:ea typeface="+mn-ea"/>
                <a:cs typeface="+mn-cs"/>
              </a:defRPr>
            </a:lvl2pPr>
            <a:lvl3pPr marL="914400" algn="l" rtl="0" fontAlgn="base">
              <a:lnSpc>
                <a:spcPct val="90000"/>
              </a:lnSpc>
              <a:spcBef>
                <a:spcPct val="50000"/>
              </a:spcBef>
              <a:spcAft>
                <a:spcPct val="0"/>
              </a:spcAft>
              <a:defRPr sz="1600" kern="1200">
                <a:solidFill>
                  <a:schemeClr val="tx1"/>
                </a:solidFill>
                <a:latin typeface="Arial" charset="0"/>
                <a:ea typeface="+mn-ea"/>
                <a:cs typeface="+mn-cs"/>
              </a:defRPr>
            </a:lvl3pPr>
            <a:lvl4pPr marL="1371600" algn="l" rtl="0" fontAlgn="base">
              <a:lnSpc>
                <a:spcPct val="90000"/>
              </a:lnSpc>
              <a:spcBef>
                <a:spcPct val="50000"/>
              </a:spcBef>
              <a:spcAft>
                <a:spcPct val="0"/>
              </a:spcAft>
              <a:defRPr sz="1600" kern="1200">
                <a:solidFill>
                  <a:schemeClr val="tx1"/>
                </a:solidFill>
                <a:latin typeface="Arial" charset="0"/>
                <a:ea typeface="+mn-ea"/>
                <a:cs typeface="+mn-cs"/>
              </a:defRPr>
            </a:lvl4pPr>
            <a:lvl5pPr marL="1828800" algn="l" rtl="0" fontAlgn="base">
              <a:lnSpc>
                <a:spcPct val="90000"/>
              </a:lnSpc>
              <a:spcBef>
                <a:spcPct val="5000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a:lstStyle>
          <a:p>
            <a:fld id="{296C8835-0D17-40BE-AF3A-B681D566BC72}" type="slidenum">
              <a:rPr lang="en-US" sz="1397" smtClean="0">
                <a:solidFill>
                  <a:sysClr val="windowText" lastClr="000000"/>
                </a:solidFill>
              </a:rPr>
              <a:pPr/>
              <a:t>‹#›</a:t>
            </a:fld>
            <a:endParaRPr lang="en-US" sz="1397" dirty="0">
              <a:solidFill>
                <a:sysClr val="windowText" lastClr="000000"/>
              </a:solidFill>
            </a:endParaRPr>
          </a:p>
        </p:txBody>
      </p:sp>
    </p:spTree>
    <p:extLst>
      <p:ext uri="{BB962C8B-B14F-4D97-AF65-F5344CB8AC3E}">
        <p14:creationId xmlns:p14="http://schemas.microsoft.com/office/powerpoint/2010/main" val="493444824"/>
      </p:ext>
    </p:extLst>
  </p:cSld>
  <p:clrMap bg1="lt1" tx1="dk1" bg2="lt2" tx2="dk2" accent1="accent1" accent2="accent2" accent3="accent3" accent4="accent4" accent5="accent5" accent6="accent6" hlink="hlink" folHlink="folHlink"/>
  <p:sldLayoutIdLst>
    <p:sldLayoutId id="2147483649" r:id="rId1"/>
    <p:sldLayoutId id="2147483666" r:id="rId2"/>
    <p:sldLayoutId id="2147483651" r:id="rId3"/>
    <p:sldLayoutId id="2147483650" r:id="rId4"/>
    <p:sldLayoutId id="2147483652" r:id="rId5"/>
    <p:sldLayoutId id="2147483653" r:id="rId6"/>
    <p:sldLayoutId id="2147483655" r:id="rId7"/>
  </p:sldLayoutIdLst>
  <p:hf hdr="0" ftr="0" dt="0"/>
  <p:txStyles>
    <p:titleStyle>
      <a:lvl1pPr algn="l" defTabSz="911659" rtl="0" eaLnBrk="1" latinLnBrk="0" hangingPunct="1">
        <a:lnSpc>
          <a:spcPct val="90000"/>
        </a:lnSpc>
        <a:spcBef>
          <a:spcPct val="0"/>
        </a:spcBef>
        <a:buNone/>
        <a:defRPr sz="4388" kern="1200">
          <a:solidFill>
            <a:schemeClr val="tx1"/>
          </a:solidFill>
          <a:latin typeface="+mj-lt"/>
          <a:ea typeface="+mj-ea"/>
          <a:cs typeface="+mj-cs"/>
        </a:defRPr>
      </a:lvl1pPr>
    </p:titleStyle>
    <p:bodyStyle>
      <a:lvl1pPr marL="289641" indent="-289641" algn="l" defTabSz="911659" rtl="0" eaLnBrk="1" latinLnBrk="0" hangingPunct="1">
        <a:lnSpc>
          <a:spcPct val="90000"/>
        </a:lnSpc>
        <a:spcBef>
          <a:spcPts val="1794"/>
        </a:spcBef>
        <a:buClr>
          <a:schemeClr val="accent5"/>
        </a:buClr>
        <a:buFont typeface="Symbol" panose="05050102010706020507" pitchFamily="18" charset="2"/>
        <a:buChar char="·"/>
        <a:defRPr sz="2791" kern="1200">
          <a:solidFill>
            <a:schemeClr val="tx1"/>
          </a:solidFill>
          <a:latin typeface="+mn-lt"/>
          <a:ea typeface="+mn-ea"/>
          <a:cs typeface="+mn-cs"/>
        </a:defRPr>
      </a:lvl1pPr>
      <a:lvl2pPr marL="572951" indent="-261153" algn="l" defTabSz="911659" rtl="0" eaLnBrk="1" latinLnBrk="0" hangingPunct="1">
        <a:lnSpc>
          <a:spcPct val="90000"/>
        </a:lnSpc>
        <a:spcBef>
          <a:spcPts val="897"/>
        </a:spcBef>
        <a:buClr>
          <a:schemeClr val="accent5"/>
        </a:buClr>
        <a:buFont typeface="Arial" panose="020B0604020202020204" pitchFamily="34" charset="0"/>
        <a:buChar char="–"/>
        <a:defRPr sz="2394" kern="1200">
          <a:solidFill>
            <a:schemeClr val="tx1"/>
          </a:solidFill>
          <a:latin typeface="+mn-lt"/>
          <a:ea typeface="+mn-ea"/>
          <a:cs typeface="+mn-cs"/>
        </a:defRPr>
      </a:lvl2pPr>
      <a:lvl3pPr marL="821443" indent="-223167" algn="l" defTabSz="911659" rtl="0" eaLnBrk="1" latinLnBrk="0" hangingPunct="1">
        <a:lnSpc>
          <a:spcPct val="90000"/>
        </a:lnSpc>
        <a:spcBef>
          <a:spcPts val="597"/>
        </a:spcBef>
        <a:buClr>
          <a:schemeClr val="accent5"/>
        </a:buClr>
        <a:buFont typeface="Arial" panose="020B0604020202020204" pitchFamily="34" charset="0"/>
        <a:buChar char="•"/>
        <a:defRPr sz="1994" kern="1200">
          <a:solidFill>
            <a:schemeClr val="tx1"/>
          </a:solidFill>
          <a:latin typeface="+mn-lt"/>
          <a:ea typeface="+mn-ea"/>
          <a:cs typeface="+mn-cs"/>
        </a:defRPr>
      </a:lvl3pPr>
      <a:lvl4pPr marL="1038279" indent="-205757" algn="l" defTabSz="911659" rtl="0" eaLnBrk="1" latinLnBrk="0" hangingPunct="1">
        <a:lnSpc>
          <a:spcPct val="90000"/>
        </a:lnSpc>
        <a:spcBef>
          <a:spcPts val="597"/>
        </a:spcBef>
        <a:buClr>
          <a:schemeClr val="accent5"/>
        </a:buClr>
        <a:buFont typeface="Arial" panose="020B0604020202020204" pitchFamily="34" charset="0"/>
        <a:buChar char="−"/>
        <a:defRPr sz="1794" kern="1200">
          <a:solidFill>
            <a:schemeClr val="tx1"/>
          </a:solidFill>
          <a:latin typeface="+mn-lt"/>
          <a:ea typeface="+mn-ea"/>
          <a:cs typeface="+mn-cs"/>
        </a:defRPr>
      </a:lvl4pPr>
      <a:lvl5pPr marL="1220293" indent="-182015" algn="l" defTabSz="911659" rtl="0" eaLnBrk="1" latinLnBrk="0" hangingPunct="1">
        <a:lnSpc>
          <a:spcPct val="90000"/>
        </a:lnSpc>
        <a:spcBef>
          <a:spcPts val="597"/>
        </a:spcBef>
        <a:buClr>
          <a:schemeClr val="accent5"/>
        </a:buClr>
        <a:buFont typeface="Arial" panose="020B0604020202020204" pitchFamily="34" charset="0"/>
        <a:buChar char="›"/>
        <a:defRPr sz="1794" kern="1200">
          <a:solidFill>
            <a:schemeClr val="tx1"/>
          </a:solidFill>
          <a:latin typeface="+mn-lt"/>
          <a:ea typeface="+mn-ea"/>
          <a:cs typeface="+mn-cs"/>
        </a:defRPr>
      </a:lvl5pPr>
      <a:lvl6pPr marL="2507060" indent="-227914" algn="l" defTabSz="911659" rtl="0" eaLnBrk="1" latinLnBrk="0" hangingPunct="1">
        <a:lnSpc>
          <a:spcPct val="90000"/>
        </a:lnSpc>
        <a:spcBef>
          <a:spcPts val="500"/>
        </a:spcBef>
        <a:buFont typeface="Arial" panose="020B0604020202020204" pitchFamily="34" charset="0"/>
        <a:buChar char="•"/>
        <a:defRPr sz="1794" kern="1200">
          <a:solidFill>
            <a:schemeClr val="tx1"/>
          </a:solidFill>
          <a:latin typeface="+mn-lt"/>
          <a:ea typeface="+mn-ea"/>
          <a:cs typeface="+mn-cs"/>
        </a:defRPr>
      </a:lvl6pPr>
      <a:lvl7pPr marL="2962890" indent="-227914" algn="l" defTabSz="911659" rtl="0" eaLnBrk="1" latinLnBrk="0" hangingPunct="1">
        <a:lnSpc>
          <a:spcPct val="90000"/>
        </a:lnSpc>
        <a:spcBef>
          <a:spcPts val="500"/>
        </a:spcBef>
        <a:buFont typeface="Arial" panose="020B0604020202020204" pitchFamily="34" charset="0"/>
        <a:buChar char="•"/>
        <a:defRPr sz="1794" kern="1200">
          <a:solidFill>
            <a:schemeClr val="tx1"/>
          </a:solidFill>
          <a:latin typeface="+mn-lt"/>
          <a:ea typeface="+mn-ea"/>
          <a:cs typeface="+mn-cs"/>
        </a:defRPr>
      </a:lvl7pPr>
      <a:lvl8pPr marL="3418720" indent="-227914" algn="l" defTabSz="911659" rtl="0" eaLnBrk="1" latinLnBrk="0" hangingPunct="1">
        <a:lnSpc>
          <a:spcPct val="90000"/>
        </a:lnSpc>
        <a:spcBef>
          <a:spcPts val="500"/>
        </a:spcBef>
        <a:buFont typeface="Arial" panose="020B0604020202020204" pitchFamily="34" charset="0"/>
        <a:buChar char="•"/>
        <a:defRPr sz="1794" kern="1200">
          <a:solidFill>
            <a:schemeClr val="tx1"/>
          </a:solidFill>
          <a:latin typeface="+mn-lt"/>
          <a:ea typeface="+mn-ea"/>
          <a:cs typeface="+mn-cs"/>
        </a:defRPr>
      </a:lvl8pPr>
      <a:lvl9pPr marL="3874550" indent="-227914" algn="l" defTabSz="911659" rtl="0" eaLnBrk="1" latinLnBrk="0" hangingPunct="1">
        <a:lnSpc>
          <a:spcPct val="90000"/>
        </a:lnSpc>
        <a:spcBef>
          <a:spcPts val="500"/>
        </a:spcBef>
        <a:buFont typeface="Arial" panose="020B0604020202020204" pitchFamily="34" charset="0"/>
        <a:buChar char="•"/>
        <a:defRPr sz="1794" kern="1200">
          <a:solidFill>
            <a:schemeClr val="tx1"/>
          </a:solidFill>
          <a:latin typeface="+mn-lt"/>
          <a:ea typeface="+mn-ea"/>
          <a:cs typeface="+mn-cs"/>
        </a:defRPr>
      </a:lvl9pPr>
    </p:bodyStyle>
    <p:otherStyle>
      <a:defPPr>
        <a:defRPr lang="en-US"/>
      </a:defPPr>
      <a:lvl1pPr marL="0" algn="l" defTabSz="911659" rtl="0" eaLnBrk="1" latinLnBrk="0" hangingPunct="1">
        <a:defRPr sz="1794" kern="1200">
          <a:solidFill>
            <a:schemeClr val="tx1"/>
          </a:solidFill>
          <a:latin typeface="+mn-lt"/>
          <a:ea typeface="+mn-ea"/>
          <a:cs typeface="+mn-cs"/>
        </a:defRPr>
      </a:lvl1pPr>
      <a:lvl2pPr marL="455830" algn="l" defTabSz="911659" rtl="0" eaLnBrk="1" latinLnBrk="0" hangingPunct="1">
        <a:defRPr sz="1794" kern="1200">
          <a:solidFill>
            <a:schemeClr val="tx1"/>
          </a:solidFill>
          <a:latin typeface="+mn-lt"/>
          <a:ea typeface="+mn-ea"/>
          <a:cs typeface="+mn-cs"/>
        </a:defRPr>
      </a:lvl2pPr>
      <a:lvl3pPr marL="911659" algn="l" defTabSz="911659" rtl="0" eaLnBrk="1" latinLnBrk="0" hangingPunct="1">
        <a:defRPr sz="1794" kern="1200">
          <a:solidFill>
            <a:schemeClr val="tx1"/>
          </a:solidFill>
          <a:latin typeface="+mn-lt"/>
          <a:ea typeface="+mn-ea"/>
          <a:cs typeface="+mn-cs"/>
        </a:defRPr>
      </a:lvl3pPr>
      <a:lvl4pPr marL="1367487" algn="l" defTabSz="911659" rtl="0" eaLnBrk="1" latinLnBrk="0" hangingPunct="1">
        <a:defRPr sz="1794" kern="1200">
          <a:solidFill>
            <a:schemeClr val="tx1"/>
          </a:solidFill>
          <a:latin typeface="+mn-lt"/>
          <a:ea typeface="+mn-ea"/>
          <a:cs typeface="+mn-cs"/>
        </a:defRPr>
      </a:lvl4pPr>
      <a:lvl5pPr marL="1823317" algn="l" defTabSz="911659" rtl="0" eaLnBrk="1" latinLnBrk="0" hangingPunct="1">
        <a:defRPr sz="1794" kern="1200">
          <a:solidFill>
            <a:schemeClr val="tx1"/>
          </a:solidFill>
          <a:latin typeface="+mn-lt"/>
          <a:ea typeface="+mn-ea"/>
          <a:cs typeface="+mn-cs"/>
        </a:defRPr>
      </a:lvl5pPr>
      <a:lvl6pPr marL="2279147" algn="l" defTabSz="911659" rtl="0" eaLnBrk="1" latinLnBrk="0" hangingPunct="1">
        <a:defRPr sz="1794" kern="1200">
          <a:solidFill>
            <a:schemeClr val="tx1"/>
          </a:solidFill>
          <a:latin typeface="+mn-lt"/>
          <a:ea typeface="+mn-ea"/>
          <a:cs typeface="+mn-cs"/>
        </a:defRPr>
      </a:lvl6pPr>
      <a:lvl7pPr marL="2734976" algn="l" defTabSz="911659" rtl="0" eaLnBrk="1" latinLnBrk="0" hangingPunct="1">
        <a:defRPr sz="1794" kern="1200">
          <a:solidFill>
            <a:schemeClr val="tx1"/>
          </a:solidFill>
          <a:latin typeface="+mn-lt"/>
          <a:ea typeface="+mn-ea"/>
          <a:cs typeface="+mn-cs"/>
        </a:defRPr>
      </a:lvl7pPr>
      <a:lvl8pPr marL="3190806" algn="l" defTabSz="911659" rtl="0" eaLnBrk="1" latinLnBrk="0" hangingPunct="1">
        <a:defRPr sz="1794" kern="1200">
          <a:solidFill>
            <a:schemeClr val="tx1"/>
          </a:solidFill>
          <a:latin typeface="+mn-lt"/>
          <a:ea typeface="+mn-ea"/>
          <a:cs typeface="+mn-cs"/>
        </a:defRPr>
      </a:lvl8pPr>
      <a:lvl9pPr marL="3646634" algn="l" defTabSz="911659" rtl="0" eaLnBrk="1" latinLnBrk="0" hangingPunct="1">
        <a:defRPr sz="1794"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44" userDrawn="1">
          <p15:clr>
            <a:srgbClr val="F26B43"/>
          </p15:clr>
        </p15:guide>
        <p15:guide id="2" pos="14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accent5"/>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8600" y="1582720"/>
            <a:ext cx="11811000" cy="4818080"/>
          </a:xfrm>
          <a:prstGeom prst="rect">
            <a:avLst/>
          </a:prstGeom>
        </p:spPr>
        <p:txBody>
          <a:bodyPr vert="horz" lIns="91440" tIns="45720" rIns="91440" bIns="45720" rtlCol="0">
            <a:noAutofit/>
          </a:bodyPr>
          <a:lstStyle/>
          <a:p>
            <a:pPr marL="289641" lvl="0" indent="-289641">
              <a:spcBef>
                <a:spcPts val="1794"/>
              </a:spcBef>
              <a:buClr>
                <a:schemeClr val="accent1"/>
              </a:buClr>
              <a:buFont typeface="Symbol" panose="05050102010706020507" pitchFamily="18" charset="2"/>
              <a:buChar char="·"/>
            </a:pPr>
            <a:r>
              <a:rPr lang="en-US" dirty="0"/>
              <a:t>Add text here</a:t>
            </a:r>
          </a:p>
          <a:p>
            <a:pPr marL="572951" lvl="1" indent="-275397">
              <a:spcBef>
                <a:spcPts val="897"/>
              </a:spcBef>
              <a:buClr>
                <a:schemeClr val="accent1"/>
              </a:buClr>
              <a:buChar char="–"/>
            </a:pPr>
            <a:r>
              <a:rPr lang="en-US" dirty="0"/>
              <a:t>Second level</a:t>
            </a:r>
          </a:p>
          <a:p>
            <a:pPr marL="821443" lvl="2" indent="-223167">
              <a:spcBef>
                <a:spcPts val="597"/>
              </a:spcBef>
              <a:buClr>
                <a:schemeClr val="accent1"/>
              </a:buClr>
            </a:pPr>
            <a:r>
              <a:rPr lang="en-US" dirty="0"/>
              <a:t>Third level</a:t>
            </a:r>
          </a:p>
          <a:p>
            <a:pPr marL="1038279" lvl="3" indent="-205757">
              <a:spcBef>
                <a:spcPts val="597"/>
              </a:spcBef>
              <a:buClr>
                <a:schemeClr val="accent1"/>
              </a:buClr>
              <a:buChar char="−"/>
            </a:pPr>
            <a:r>
              <a:rPr lang="en-US" dirty="0"/>
              <a:t>Fourth level</a:t>
            </a:r>
          </a:p>
          <a:p>
            <a:pPr marL="1220293" lvl="4" indent="-182015">
              <a:spcBef>
                <a:spcPts val="597"/>
              </a:spcBef>
              <a:buClr>
                <a:schemeClr val="accent1"/>
              </a:buClr>
              <a:buChar char="›"/>
            </a:pPr>
            <a:r>
              <a:rPr lang="en-US" dirty="0"/>
              <a:t>Fifth level</a:t>
            </a:r>
          </a:p>
        </p:txBody>
      </p:sp>
      <p:cxnSp>
        <p:nvCxnSpPr>
          <p:cNvPr id="27" name="Straight Connector 26"/>
          <p:cNvCxnSpPr/>
          <p:nvPr userDrawn="1"/>
        </p:nvCxnSpPr>
        <p:spPr>
          <a:xfrm flipH="1">
            <a:off x="31047" y="0"/>
            <a:ext cx="12129916" cy="0"/>
          </a:xfrm>
          <a:prstGeom prst="line">
            <a:avLst/>
          </a:prstGeom>
          <a:ln w="76200" cap="sq">
            <a:solidFill>
              <a:schemeClr val="accent1"/>
            </a:solidFill>
          </a:ln>
        </p:spPr>
        <p:style>
          <a:lnRef idx="1">
            <a:schemeClr val="accent1"/>
          </a:lnRef>
          <a:fillRef idx="0">
            <a:schemeClr val="accent1"/>
          </a:fillRef>
          <a:effectRef idx="0">
            <a:schemeClr val="accent1"/>
          </a:effectRef>
          <a:fontRef idx="minor">
            <a:schemeClr val="tx1"/>
          </a:fontRef>
        </p:style>
      </p:cxnSp>
      <p:sp>
        <p:nvSpPr>
          <p:cNvPr id="4" name="Title Placeholder 3"/>
          <p:cNvSpPr>
            <a:spLocks noGrp="1"/>
          </p:cNvSpPr>
          <p:nvPr>
            <p:ph type="title"/>
          </p:nvPr>
        </p:nvSpPr>
        <p:spPr>
          <a:xfrm>
            <a:off x="228600" y="229780"/>
            <a:ext cx="11811000" cy="1325563"/>
          </a:xfrm>
          <a:prstGeom prst="rect">
            <a:avLst/>
          </a:prstGeom>
        </p:spPr>
        <p:txBody>
          <a:bodyPr vert="horz" lIns="91440" tIns="45720" rIns="91440" bIns="45720" rtlCol="0" anchor="t" anchorCtr="0">
            <a:noAutofit/>
          </a:bodyPr>
          <a:lstStyle/>
          <a:p>
            <a:r>
              <a:rPr lang="en-US" dirty="0"/>
              <a:t>Heading 1 (Title Case)</a:t>
            </a:r>
          </a:p>
        </p:txBody>
      </p:sp>
      <p:sp>
        <p:nvSpPr>
          <p:cNvPr id="28" name="Slide Number Placeholder 7"/>
          <p:cNvSpPr txBox="1">
            <a:spLocks/>
          </p:cNvSpPr>
          <p:nvPr userDrawn="1"/>
        </p:nvSpPr>
        <p:spPr bwMode="gray">
          <a:xfrm>
            <a:off x="11626638" y="6577877"/>
            <a:ext cx="547777" cy="225484"/>
          </a:xfrm>
          <a:prstGeom prst="rect">
            <a:avLst/>
          </a:prstGeom>
          <a:ln>
            <a:noFill/>
          </a:ln>
        </p:spPr>
        <p:txBody>
          <a:bodyPr vert="horz" lIns="91155" tIns="45577" rIns="91155" bIns="45577" rtlCol="0" anchor="ctr"/>
          <a:lstStyle>
            <a:defPPr>
              <a:defRPr lang="en-US"/>
            </a:defPPr>
            <a:lvl1pPr algn="r" rtl="0" fontAlgn="base">
              <a:lnSpc>
                <a:spcPct val="90000"/>
              </a:lnSpc>
              <a:spcBef>
                <a:spcPct val="50000"/>
              </a:spcBef>
              <a:spcAft>
                <a:spcPct val="0"/>
              </a:spcAft>
              <a:defRPr sz="1000" kern="1200">
                <a:solidFill>
                  <a:schemeClr val="tx1"/>
                </a:solidFill>
                <a:latin typeface="Arial" charset="0"/>
                <a:ea typeface="+mn-ea"/>
                <a:cs typeface="+mn-cs"/>
              </a:defRPr>
            </a:lvl1pPr>
            <a:lvl2pPr marL="457200" algn="l" rtl="0" fontAlgn="base">
              <a:lnSpc>
                <a:spcPct val="90000"/>
              </a:lnSpc>
              <a:spcBef>
                <a:spcPct val="50000"/>
              </a:spcBef>
              <a:spcAft>
                <a:spcPct val="0"/>
              </a:spcAft>
              <a:defRPr sz="1600" kern="1200">
                <a:solidFill>
                  <a:schemeClr val="tx1"/>
                </a:solidFill>
                <a:latin typeface="Arial" charset="0"/>
                <a:ea typeface="+mn-ea"/>
                <a:cs typeface="+mn-cs"/>
              </a:defRPr>
            </a:lvl2pPr>
            <a:lvl3pPr marL="914400" algn="l" rtl="0" fontAlgn="base">
              <a:lnSpc>
                <a:spcPct val="90000"/>
              </a:lnSpc>
              <a:spcBef>
                <a:spcPct val="50000"/>
              </a:spcBef>
              <a:spcAft>
                <a:spcPct val="0"/>
              </a:spcAft>
              <a:defRPr sz="1600" kern="1200">
                <a:solidFill>
                  <a:schemeClr val="tx1"/>
                </a:solidFill>
                <a:latin typeface="Arial" charset="0"/>
                <a:ea typeface="+mn-ea"/>
                <a:cs typeface="+mn-cs"/>
              </a:defRPr>
            </a:lvl3pPr>
            <a:lvl4pPr marL="1371600" algn="l" rtl="0" fontAlgn="base">
              <a:lnSpc>
                <a:spcPct val="90000"/>
              </a:lnSpc>
              <a:spcBef>
                <a:spcPct val="50000"/>
              </a:spcBef>
              <a:spcAft>
                <a:spcPct val="0"/>
              </a:spcAft>
              <a:defRPr sz="1600" kern="1200">
                <a:solidFill>
                  <a:schemeClr val="tx1"/>
                </a:solidFill>
                <a:latin typeface="Arial" charset="0"/>
                <a:ea typeface="+mn-ea"/>
                <a:cs typeface="+mn-cs"/>
              </a:defRPr>
            </a:lvl4pPr>
            <a:lvl5pPr marL="1828800" algn="l" rtl="0" fontAlgn="base">
              <a:lnSpc>
                <a:spcPct val="90000"/>
              </a:lnSpc>
              <a:spcBef>
                <a:spcPct val="5000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a:lstStyle>
          <a:p>
            <a:fld id="{296C8835-0D17-40BE-AF3A-B681D566BC72}" type="slidenum">
              <a:rPr lang="en-US" sz="1397" smtClean="0">
                <a:solidFill>
                  <a:schemeClr val="bg1"/>
                </a:solidFill>
              </a:rPr>
              <a:pPr/>
              <a:t>‹#›</a:t>
            </a:fld>
            <a:endParaRPr lang="en-US" sz="1397" dirty="0">
              <a:solidFill>
                <a:schemeClr val="bg1"/>
              </a:solidFill>
            </a:endParaRPr>
          </a:p>
        </p:txBody>
      </p:sp>
    </p:spTree>
    <p:extLst>
      <p:ext uri="{BB962C8B-B14F-4D97-AF65-F5344CB8AC3E}">
        <p14:creationId xmlns:p14="http://schemas.microsoft.com/office/powerpoint/2010/main" val="1700341820"/>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Lst>
  <p:txStyles>
    <p:titleStyle>
      <a:lvl1pPr algn="l" defTabSz="911659" rtl="0" eaLnBrk="1" latinLnBrk="0" hangingPunct="1">
        <a:lnSpc>
          <a:spcPct val="90000"/>
        </a:lnSpc>
        <a:spcBef>
          <a:spcPct val="0"/>
        </a:spcBef>
        <a:buNone/>
        <a:defRPr lang="en-US" sz="4388" kern="1200" dirty="0">
          <a:solidFill>
            <a:schemeClr val="bg1"/>
          </a:solidFill>
          <a:latin typeface="+mj-lt"/>
          <a:ea typeface="+mj-ea"/>
          <a:cs typeface="+mj-cs"/>
        </a:defRPr>
      </a:lvl1pPr>
    </p:titleStyle>
    <p:bodyStyle>
      <a:lvl1pPr marL="227914" indent="-227914" algn="l" defTabSz="911659" rtl="0" eaLnBrk="1" latinLnBrk="0" hangingPunct="1">
        <a:lnSpc>
          <a:spcPct val="90000"/>
        </a:lnSpc>
        <a:spcBef>
          <a:spcPts val="997"/>
        </a:spcBef>
        <a:buFont typeface="Arial" panose="020B0604020202020204" pitchFamily="34" charset="0"/>
        <a:buChar char="•"/>
        <a:defRPr lang="en-US" sz="2791" kern="1200" smtClean="0">
          <a:solidFill>
            <a:schemeClr val="bg1"/>
          </a:solidFill>
          <a:latin typeface="+mn-lt"/>
          <a:ea typeface="+mn-ea"/>
          <a:cs typeface="+mn-cs"/>
        </a:defRPr>
      </a:lvl1pPr>
      <a:lvl2pPr marL="572951" indent="-253239" algn="l" defTabSz="911659" rtl="0" eaLnBrk="1" latinLnBrk="0" hangingPunct="1">
        <a:lnSpc>
          <a:spcPct val="90000"/>
        </a:lnSpc>
        <a:spcBef>
          <a:spcPts val="500"/>
        </a:spcBef>
        <a:buFont typeface="Arial" panose="020B0604020202020204" pitchFamily="34" charset="0"/>
        <a:buChar char="•"/>
        <a:defRPr lang="en-US" sz="2394" kern="1200" smtClean="0">
          <a:solidFill>
            <a:schemeClr val="bg1"/>
          </a:solidFill>
          <a:latin typeface="+mn-lt"/>
          <a:ea typeface="+mn-ea"/>
          <a:cs typeface="+mn-cs"/>
        </a:defRPr>
      </a:lvl2pPr>
      <a:lvl3pPr marL="1139573" indent="-227914" algn="l" defTabSz="911659" rtl="0" eaLnBrk="1" latinLnBrk="0" hangingPunct="1">
        <a:lnSpc>
          <a:spcPct val="90000"/>
        </a:lnSpc>
        <a:spcBef>
          <a:spcPts val="500"/>
        </a:spcBef>
        <a:buFont typeface="Arial" panose="020B0604020202020204" pitchFamily="34" charset="0"/>
        <a:buChar char="•"/>
        <a:defRPr lang="en-US" sz="1994" kern="1200" smtClean="0">
          <a:solidFill>
            <a:schemeClr val="bg1"/>
          </a:solidFill>
          <a:latin typeface="+mn-lt"/>
          <a:ea typeface="+mn-ea"/>
          <a:cs typeface="+mn-cs"/>
        </a:defRPr>
      </a:lvl3pPr>
      <a:lvl4pPr marL="1595403" indent="-227914" algn="l" defTabSz="911659" rtl="0" eaLnBrk="1" latinLnBrk="0" hangingPunct="1">
        <a:lnSpc>
          <a:spcPct val="90000"/>
        </a:lnSpc>
        <a:spcBef>
          <a:spcPts val="500"/>
        </a:spcBef>
        <a:buFont typeface="Arial" panose="020B0604020202020204" pitchFamily="34" charset="0"/>
        <a:buChar char="•"/>
        <a:defRPr lang="en-US" sz="1794" kern="1200" smtClean="0">
          <a:solidFill>
            <a:schemeClr val="bg1"/>
          </a:solidFill>
          <a:latin typeface="+mn-lt"/>
          <a:ea typeface="+mn-ea"/>
          <a:cs typeface="+mn-cs"/>
        </a:defRPr>
      </a:lvl4pPr>
      <a:lvl5pPr marL="2051233" indent="-227914" algn="l" defTabSz="911659" rtl="0" eaLnBrk="1" latinLnBrk="0" hangingPunct="1">
        <a:lnSpc>
          <a:spcPct val="90000"/>
        </a:lnSpc>
        <a:spcBef>
          <a:spcPts val="500"/>
        </a:spcBef>
        <a:buFont typeface="Arial" panose="020B0604020202020204" pitchFamily="34" charset="0"/>
        <a:buChar char="•"/>
        <a:defRPr lang="en-US" sz="1794" kern="1200">
          <a:solidFill>
            <a:schemeClr val="bg1"/>
          </a:solidFill>
          <a:latin typeface="+mn-lt"/>
          <a:ea typeface="+mn-ea"/>
          <a:cs typeface="+mn-cs"/>
        </a:defRPr>
      </a:lvl5pPr>
      <a:lvl6pPr marL="2507060" indent="-227914" algn="l" defTabSz="911659" rtl="0" eaLnBrk="1" latinLnBrk="0" hangingPunct="1">
        <a:lnSpc>
          <a:spcPct val="90000"/>
        </a:lnSpc>
        <a:spcBef>
          <a:spcPts val="500"/>
        </a:spcBef>
        <a:buFont typeface="Arial" panose="020B0604020202020204" pitchFamily="34" charset="0"/>
        <a:buChar char="•"/>
        <a:defRPr sz="1794" kern="1200">
          <a:solidFill>
            <a:schemeClr val="tx1"/>
          </a:solidFill>
          <a:latin typeface="+mn-lt"/>
          <a:ea typeface="+mn-ea"/>
          <a:cs typeface="+mn-cs"/>
        </a:defRPr>
      </a:lvl6pPr>
      <a:lvl7pPr marL="2962890" indent="-227914" algn="l" defTabSz="911659" rtl="0" eaLnBrk="1" latinLnBrk="0" hangingPunct="1">
        <a:lnSpc>
          <a:spcPct val="90000"/>
        </a:lnSpc>
        <a:spcBef>
          <a:spcPts val="500"/>
        </a:spcBef>
        <a:buFont typeface="Arial" panose="020B0604020202020204" pitchFamily="34" charset="0"/>
        <a:buChar char="•"/>
        <a:defRPr sz="1794" kern="1200">
          <a:solidFill>
            <a:schemeClr val="tx1"/>
          </a:solidFill>
          <a:latin typeface="+mn-lt"/>
          <a:ea typeface="+mn-ea"/>
          <a:cs typeface="+mn-cs"/>
        </a:defRPr>
      </a:lvl7pPr>
      <a:lvl8pPr marL="3418720" indent="-227914" algn="l" defTabSz="911659" rtl="0" eaLnBrk="1" latinLnBrk="0" hangingPunct="1">
        <a:lnSpc>
          <a:spcPct val="90000"/>
        </a:lnSpc>
        <a:spcBef>
          <a:spcPts val="500"/>
        </a:spcBef>
        <a:buFont typeface="Arial" panose="020B0604020202020204" pitchFamily="34" charset="0"/>
        <a:buChar char="•"/>
        <a:defRPr sz="1794" kern="1200">
          <a:solidFill>
            <a:schemeClr val="tx1"/>
          </a:solidFill>
          <a:latin typeface="+mn-lt"/>
          <a:ea typeface="+mn-ea"/>
          <a:cs typeface="+mn-cs"/>
        </a:defRPr>
      </a:lvl8pPr>
      <a:lvl9pPr marL="3874550" indent="-227914" algn="l" defTabSz="911659" rtl="0" eaLnBrk="1" latinLnBrk="0" hangingPunct="1">
        <a:lnSpc>
          <a:spcPct val="90000"/>
        </a:lnSpc>
        <a:spcBef>
          <a:spcPts val="500"/>
        </a:spcBef>
        <a:buFont typeface="Arial" panose="020B0604020202020204" pitchFamily="34" charset="0"/>
        <a:buChar char="•"/>
        <a:defRPr sz="1794" kern="1200">
          <a:solidFill>
            <a:schemeClr val="tx1"/>
          </a:solidFill>
          <a:latin typeface="+mn-lt"/>
          <a:ea typeface="+mn-ea"/>
          <a:cs typeface="+mn-cs"/>
        </a:defRPr>
      </a:lvl9pPr>
    </p:bodyStyle>
    <p:otherStyle>
      <a:defPPr>
        <a:defRPr lang="en-US"/>
      </a:defPPr>
      <a:lvl1pPr marL="0" algn="l" defTabSz="911659" rtl="0" eaLnBrk="1" latinLnBrk="0" hangingPunct="1">
        <a:defRPr sz="1794" kern="1200">
          <a:solidFill>
            <a:schemeClr val="tx1"/>
          </a:solidFill>
          <a:latin typeface="+mn-lt"/>
          <a:ea typeface="+mn-ea"/>
          <a:cs typeface="+mn-cs"/>
        </a:defRPr>
      </a:lvl1pPr>
      <a:lvl2pPr marL="455830" algn="l" defTabSz="911659" rtl="0" eaLnBrk="1" latinLnBrk="0" hangingPunct="1">
        <a:defRPr sz="1794" kern="1200">
          <a:solidFill>
            <a:schemeClr val="tx1"/>
          </a:solidFill>
          <a:latin typeface="+mn-lt"/>
          <a:ea typeface="+mn-ea"/>
          <a:cs typeface="+mn-cs"/>
        </a:defRPr>
      </a:lvl2pPr>
      <a:lvl3pPr marL="911659" algn="l" defTabSz="911659" rtl="0" eaLnBrk="1" latinLnBrk="0" hangingPunct="1">
        <a:defRPr sz="1794" kern="1200">
          <a:solidFill>
            <a:schemeClr val="tx1"/>
          </a:solidFill>
          <a:latin typeface="+mn-lt"/>
          <a:ea typeface="+mn-ea"/>
          <a:cs typeface="+mn-cs"/>
        </a:defRPr>
      </a:lvl3pPr>
      <a:lvl4pPr marL="1367487" algn="l" defTabSz="911659" rtl="0" eaLnBrk="1" latinLnBrk="0" hangingPunct="1">
        <a:defRPr sz="1794" kern="1200">
          <a:solidFill>
            <a:schemeClr val="tx1"/>
          </a:solidFill>
          <a:latin typeface="+mn-lt"/>
          <a:ea typeface="+mn-ea"/>
          <a:cs typeface="+mn-cs"/>
        </a:defRPr>
      </a:lvl4pPr>
      <a:lvl5pPr marL="1823317" algn="l" defTabSz="911659" rtl="0" eaLnBrk="1" latinLnBrk="0" hangingPunct="1">
        <a:defRPr sz="1794" kern="1200">
          <a:solidFill>
            <a:schemeClr val="tx1"/>
          </a:solidFill>
          <a:latin typeface="+mn-lt"/>
          <a:ea typeface="+mn-ea"/>
          <a:cs typeface="+mn-cs"/>
        </a:defRPr>
      </a:lvl5pPr>
      <a:lvl6pPr marL="2279147" algn="l" defTabSz="911659" rtl="0" eaLnBrk="1" latinLnBrk="0" hangingPunct="1">
        <a:defRPr sz="1794" kern="1200">
          <a:solidFill>
            <a:schemeClr val="tx1"/>
          </a:solidFill>
          <a:latin typeface="+mn-lt"/>
          <a:ea typeface="+mn-ea"/>
          <a:cs typeface="+mn-cs"/>
        </a:defRPr>
      </a:lvl6pPr>
      <a:lvl7pPr marL="2734976" algn="l" defTabSz="911659" rtl="0" eaLnBrk="1" latinLnBrk="0" hangingPunct="1">
        <a:defRPr sz="1794" kern="1200">
          <a:solidFill>
            <a:schemeClr val="tx1"/>
          </a:solidFill>
          <a:latin typeface="+mn-lt"/>
          <a:ea typeface="+mn-ea"/>
          <a:cs typeface="+mn-cs"/>
        </a:defRPr>
      </a:lvl7pPr>
      <a:lvl8pPr marL="3190806" algn="l" defTabSz="911659" rtl="0" eaLnBrk="1" latinLnBrk="0" hangingPunct="1">
        <a:defRPr sz="1794" kern="1200">
          <a:solidFill>
            <a:schemeClr val="tx1"/>
          </a:solidFill>
          <a:latin typeface="+mn-lt"/>
          <a:ea typeface="+mn-ea"/>
          <a:cs typeface="+mn-cs"/>
        </a:defRPr>
      </a:lvl8pPr>
      <a:lvl9pPr marL="3646634" algn="l" defTabSz="911659" rtl="0" eaLnBrk="1" latinLnBrk="0" hangingPunct="1">
        <a:defRPr sz="1794"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44"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0.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1.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3.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4.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4.xml"/><Relationship Id="rId1" Type="http://schemas.openxmlformats.org/officeDocument/2006/relationships/tags" Target="../tags/tag15.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6.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7.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8.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9.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9.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20.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6.xml"/><Relationship Id="rId1" Type="http://schemas.openxmlformats.org/officeDocument/2006/relationships/tags" Target="../tags/tag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4.xml"/><Relationship Id="rId1" Type="http://schemas.openxmlformats.org/officeDocument/2006/relationships/tags" Target="../tags/tag22.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23.xml"/></Relationships>
</file>

<file path=ppt/slides/_rels/slide25.xml.rels><?xml version="1.0" encoding="UTF-8" standalone="yes"?>
<Relationships xmlns="http://schemas.openxmlformats.org/package/2006/relationships"><Relationship Id="rId3" Type="http://schemas.openxmlformats.org/officeDocument/2006/relationships/hyperlink" Target="https://www.dol.gov/sites/dolgov/files/ebsa/key-topics/retirement-benefits/cybersecurity/tips-for-hiring-a-service-provider-with-strong-security-practices.pdf" TargetMode="External"/><Relationship Id="rId2" Type="http://schemas.openxmlformats.org/officeDocument/2006/relationships/hyperlink" Target="https://www.dol.gov/sites/dolgov/files/ebsa/key-topics/retirement-benefits/cybersecurity/best-practices.pdf" TargetMode="External"/><Relationship Id="rId1" Type="http://schemas.openxmlformats.org/officeDocument/2006/relationships/slideLayout" Target="../slideLayouts/slideLayout4.xml"/><Relationship Id="rId6" Type="http://schemas.openxmlformats.org/officeDocument/2006/relationships/hyperlink" Target="http://www.nist.gov/" TargetMode="External"/><Relationship Id="rId5" Type="http://schemas.openxmlformats.org/officeDocument/2006/relationships/hyperlink" Target="https://www.dol.gov/sites/dolgov/files/ebsa/about-ebsa/about-us/erisa-advisory-council/2016-cybersecurity-considerations-for-benefit-plans.pdf" TargetMode="External"/><Relationship Id="rId4" Type="http://schemas.openxmlformats.org/officeDocument/2006/relationships/hyperlink" Target="https://www.dol.gov/sites/dolgov/files/ebsa/key-topics/retirement-benefits/cybersecurity/online-security-tips.pdf"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4.xml"/><Relationship Id="rId1" Type="http://schemas.openxmlformats.org/officeDocument/2006/relationships/tags" Target="../tags/tag2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6.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52033" y="1480883"/>
            <a:ext cx="6988538" cy="2176005"/>
          </a:xfrm>
        </p:spPr>
        <p:txBody>
          <a:bodyPr>
            <a:normAutofit/>
          </a:bodyPr>
          <a:lstStyle/>
          <a:p>
            <a:r>
              <a:rPr lang="en-US" dirty="0"/>
              <a:t>Insurance Needs of the JATCs</a:t>
            </a:r>
          </a:p>
        </p:txBody>
      </p:sp>
      <p:sp>
        <p:nvSpPr>
          <p:cNvPr id="4" name="Subtitle 3">
            <a:extLst>
              <a:ext uri="{FF2B5EF4-FFF2-40B4-BE49-F238E27FC236}">
                <a16:creationId xmlns:a16="http://schemas.microsoft.com/office/drawing/2014/main" id="{64887DDA-E098-4BE2-9830-37A61F12FAF6}"/>
              </a:ext>
            </a:extLst>
          </p:cNvPr>
          <p:cNvSpPr>
            <a:spLocks noGrp="1"/>
          </p:cNvSpPr>
          <p:nvPr>
            <p:ph type="subTitle" idx="1"/>
          </p:nvPr>
        </p:nvSpPr>
        <p:spPr>
          <a:xfrm>
            <a:off x="652033" y="3732854"/>
            <a:ext cx="6988538" cy="759624"/>
          </a:xfrm>
        </p:spPr>
        <p:txBody>
          <a:bodyPr>
            <a:normAutofit fontScale="92500" lnSpcReduction="10000"/>
          </a:bodyPr>
          <a:lstStyle/>
          <a:p>
            <a:r>
              <a:rPr lang="en-US" dirty="0"/>
              <a:t>2023 ESAC Conference</a:t>
            </a:r>
          </a:p>
          <a:p>
            <a:r>
              <a:rPr lang="en-US" dirty="0"/>
              <a:t>Niagara Falls, NY</a:t>
            </a:r>
          </a:p>
        </p:txBody>
      </p:sp>
      <p:sp>
        <p:nvSpPr>
          <p:cNvPr id="10" name="Text Placeholder 9"/>
          <p:cNvSpPr>
            <a:spLocks noGrp="1"/>
          </p:cNvSpPr>
          <p:nvPr>
            <p:ph type="body" sz="quarter" idx="10"/>
          </p:nvPr>
        </p:nvSpPr>
        <p:spPr>
          <a:xfrm>
            <a:off x="652033" y="4492477"/>
            <a:ext cx="6988538" cy="1139436"/>
          </a:xfrm>
        </p:spPr>
        <p:txBody>
          <a:bodyPr/>
          <a:lstStyle/>
          <a:p>
            <a:r>
              <a:rPr lang="en-US" dirty="0"/>
              <a:t>Sally Corbin, Segal  </a:t>
            </a:r>
            <a:br>
              <a:rPr lang="en-US" dirty="0"/>
            </a:br>
            <a:r>
              <a:rPr lang="en-US" dirty="0"/>
              <a:t>Justin Patten, ULLICO</a:t>
            </a:r>
          </a:p>
        </p:txBody>
      </p:sp>
    </p:spTree>
    <p:custDataLst>
      <p:tags r:id="rId1"/>
    </p:custDataLst>
    <p:extLst>
      <p:ext uri="{BB962C8B-B14F-4D97-AF65-F5344CB8AC3E}">
        <p14:creationId xmlns:p14="http://schemas.microsoft.com/office/powerpoint/2010/main" val="22434781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DFB54B8D-8C0A-41BD-9652-B7F8D6B73DA4}"/>
              </a:ext>
            </a:extLst>
          </p:cNvPr>
          <p:cNvSpPr>
            <a:spLocks noGrp="1"/>
          </p:cNvSpPr>
          <p:nvPr>
            <p:ph type="title"/>
          </p:nvPr>
        </p:nvSpPr>
        <p:spPr/>
        <p:txBody>
          <a:bodyPr/>
          <a:lstStyle/>
          <a:p>
            <a:r>
              <a:rPr lang="en-US" dirty="0"/>
              <a:t>Union Liability for Training Funds</a:t>
            </a:r>
            <a:br>
              <a:rPr lang="en-US" dirty="0"/>
            </a:br>
            <a:r>
              <a:rPr lang="en-US" sz="2394" i="1" dirty="0"/>
              <a:t>Claim examples</a:t>
            </a:r>
            <a:br>
              <a:rPr lang="en-US" sz="2394" i="1" dirty="0"/>
            </a:br>
            <a:endParaRPr lang="en-US" dirty="0"/>
          </a:p>
        </p:txBody>
      </p:sp>
      <p:sp>
        <p:nvSpPr>
          <p:cNvPr id="13" name="Text Placeholder 12"/>
          <p:cNvSpPr>
            <a:spLocks noGrp="1"/>
          </p:cNvSpPr>
          <p:nvPr>
            <p:ph type="body" sz="quarter" idx="11"/>
          </p:nvPr>
        </p:nvSpPr>
        <p:spPr/>
        <p:txBody>
          <a:bodyPr/>
          <a:lstStyle/>
          <a:p>
            <a:r>
              <a:rPr lang="en-US"/>
              <a:t>Wrongful termination/discrimination</a:t>
            </a:r>
          </a:p>
          <a:p>
            <a:pPr lvl="1"/>
            <a:r>
              <a:rPr lang="en-US"/>
              <a:t>$235,000 defense/indemnity</a:t>
            </a:r>
          </a:p>
          <a:p>
            <a:r>
              <a:rPr lang="en-US"/>
              <a:t>Failure to educate (included bodily injury)</a:t>
            </a:r>
          </a:p>
          <a:p>
            <a:pPr lvl="1"/>
            <a:r>
              <a:rPr lang="en-US"/>
              <a:t>Ongoing and $120,000 in defense to date</a:t>
            </a:r>
          </a:p>
          <a:p>
            <a:r>
              <a:rPr lang="en-US"/>
              <a:t>Training fund’s admission procedure</a:t>
            </a:r>
          </a:p>
          <a:p>
            <a:pPr lvl="1"/>
            <a:r>
              <a:rPr lang="en-US"/>
              <a:t>$300,000 defense/indemnity</a:t>
            </a:r>
          </a:p>
          <a:p>
            <a:pPr lvl="1"/>
            <a:r>
              <a:rPr lang="en-US"/>
              <a:t>$2,300,000 requested by EEOC and settled for $320,000</a:t>
            </a:r>
            <a:br>
              <a:rPr lang="en-US"/>
            </a:br>
            <a:r>
              <a:rPr lang="en-US"/>
              <a:t>defense/indemnity</a:t>
            </a:r>
            <a:endParaRPr lang="en-US" dirty="0"/>
          </a:p>
        </p:txBody>
      </p:sp>
      <p:sp>
        <p:nvSpPr>
          <p:cNvPr id="10" name="Title 1">
            <a:extLst>
              <a:ext uri="{FF2B5EF4-FFF2-40B4-BE49-F238E27FC236}">
                <a16:creationId xmlns:a16="http://schemas.microsoft.com/office/drawing/2014/main" id="{23111B64-C5DF-4AFA-9402-3649AF8DC537}"/>
              </a:ext>
            </a:extLst>
          </p:cNvPr>
          <p:cNvSpPr txBox="1">
            <a:spLocks/>
          </p:cNvSpPr>
          <p:nvPr/>
        </p:nvSpPr>
        <p:spPr>
          <a:xfrm>
            <a:off x="398823" y="390508"/>
            <a:ext cx="11774167" cy="1321430"/>
          </a:xfrm>
          <a:prstGeom prst="rect">
            <a:avLst/>
          </a:prstGeom>
        </p:spPr>
        <p:txBody>
          <a:bodyPr vert="horz" lIns="91155" tIns="45577" rIns="91155" bIns="45577" rtlCol="0" anchor="t"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sz="2394" i="1" dirty="0"/>
          </a:p>
        </p:txBody>
      </p:sp>
      <p:grpSp>
        <p:nvGrpSpPr>
          <p:cNvPr id="2" name="Group 1">
            <a:extLst>
              <a:ext uri="{FF2B5EF4-FFF2-40B4-BE49-F238E27FC236}">
                <a16:creationId xmlns:a16="http://schemas.microsoft.com/office/drawing/2014/main" id="{0F3D88C2-8B07-8711-91F5-68BEB9131C86}"/>
              </a:ext>
            </a:extLst>
          </p:cNvPr>
          <p:cNvGrpSpPr/>
          <p:nvPr/>
        </p:nvGrpSpPr>
        <p:grpSpPr>
          <a:xfrm>
            <a:off x="9121606" y="745997"/>
            <a:ext cx="2552709" cy="5578364"/>
            <a:chOff x="9121606" y="745997"/>
            <a:chExt cx="2552709" cy="5578364"/>
          </a:xfrm>
        </p:grpSpPr>
        <p:sp>
          <p:nvSpPr>
            <p:cNvPr id="3" name="Freeform 7">
              <a:extLst>
                <a:ext uri="{FF2B5EF4-FFF2-40B4-BE49-F238E27FC236}">
                  <a16:creationId xmlns:a16="http://schemas.microsoft.com/office/drawing/2014/main" id="{47361600-C90A-3089-6427-9AF372F9FD1B}"/>
                </a:ext>
              </a:extLst>
            </p:cNvPr>
            <p:cNvSpPr>
              <a:spLocks/>
            </p:cNvSpPr>
            <p:nvPr/>
          </p:nvSpPr>
          <p:spPr bwMode="ltGray">
            <a:xfrm>
              <a:off x="10411669" y="745997"/>
              <a:ext cx="1262646" cy="1095616"/>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4">
                <a:lumMod val="20000"/>
                <a:lumOff val="80000"/>
              </a:schemeClr>
            </a:solidFill>
            <a:ln w="57150" cap="flat" cmpd="sng" algn="ctr">
              <a:solidFill>
                <a:schemeClr val="bg1"/>
              </a:solid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497" b="1" dirty="0">
                  <a:solidFill>
                    <a:schemeClr val="bg1"/>
                  </a:solidFill>
                </a:rPr>
                <a:t> </a:t>
              </a:r>
            </a:p>
          </p:txBody>
        </p:sp>
        <p:sp>
          <p:nvSpPr>
            <p:cNvPr id="4" name="Freeform 14">
              <a:extLst>
                <a:ext uri="{FF2B5EF4-FFF2-40B4-BE49-F238E27FC236}">
                  <a16:creationId xmlns:a16="http://schemas.microsoft.com/office/drawing/2014/main" id="{9979BF18-8DF0-8D37-4076-82695C940A13}"/>
                </a:ext>
              </a:extLst>
            </p:cNvPr>
            <p:cNvSpPr>
              <a:spLocks/>
            </p:cNvSpPr>
            <p:nvPr/>
          </p:nvSpPr>
          <p:spPr bwMode="ltGray">
            <a:xfrm>
              <a:off x="9121606" y="1154320"/>
              <a:ext cx="1584146" cy="1374586"/>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2"/>
            </a:solidFill>
            <a:ln w="57150" cap="flat" cmpd="sng" algn="ctr">
              <a:no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594" b="1" dirty="0">
                  <a:solidFill>
                    <a:schemeClr val="bg1"/>
                  </a:solidFill>
                </a:rPr>
                <a:t>Union </a:t>
              </a:r>
              <a:br>
                <a:rPr lang="en-US" sz="1594" b="1" dirty="0">
                  <a:solidFill>
                    <a:schemeClr val="bg1"/>
                  </a:solidFill>
                </a:rPr>
              </a:br>
              <a:r>
                <a:rPr lang="en-US" sz="1594" b="1" dirty="0">
                  <a:solidFill>
                    <a:schemeClr val="bg1"/>
                  </a:solidFill>
                </a:rPr>
                <a:t>Liability/ </a:t>
              </a:r>
              <a:br>
                <a:rPr lang="en-US" sz="1594" b="1" dirty="0">
                  <a:solidFill>
                    <a:schemeClr val="bg1"/>
                  </a:solidFill>
                </a:rPr>
              </a:br>
              <a:r>
                <a:rPr lang="en-US" sz="1594" b="1" dirty="0" err="1">
                  <a:solidFill>
                    <a:schemeClr val="bg1"/>
                  </a:solidFill>
                </a:rPr>
                <a:t>D&amp;O</a:t>
              </a:r>
              <a:endParaRPr lang="en-US" sz="1594" b="1" dirty="0">
                <a:solidFill>
                  <a:schemeClr val="bg1"/>
                </a:solidFill>
              </a:endParaRPr>
            </a:p>
          </p:txBody>
        </p:sp>
        <p:sp>
          <p:nvSpPr>
            <p:cNvPr id="5" name="Freeform 15">
              <a:extLst>
                <a:ext uri="{FF2B5EF4-FFF2-40B4-BE49-F238E27FC236}">
                  <a16:creationId xmlns:a16="http://schemas.microsoft.com/office/drawing/2014/main" id="{A6CB5619-217A-79C1-65D1-2C256693334E}"/>
                </a:ext>
              </a:extLst>
            </p:cNvPr>
            <p:cNvSpPr>
              <a:spLocks/>
            </p:cNvSpPr>
            <p:nvPr/>
          </p:nvSpPr>
          <p:spPr bwMode="ltGray">
            <a:xfrm>
              <a:off x="10363873" y="1934823"/>
              <a:ext cx="1262646" cy="1095616"/>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4">
                <a:lumMod val="20000"/>
                <a:lumOff val="80000"/>
              </a:schemeClr>
            </a:solidFill>
            <a:ln w="57150" cap="flat" cmpd="sng" algn="ctr">
              <a:solidFill>
                <a:schemeClr val="bg1"/>
              </a:solid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497" b="1" dirty="0">
                  <a:solidFill>
                    <a:schemeClr val="bg1"/>
                  </a:solidFill>
                </a:rPr>
                <a:t> </a:t>
              </a:r>
            </a:p>
          </p:txBody>
        </p:sp>
        <p:sp>
          <p:nvSpPr>
            <p:cNvPr id="6" name="Freeform 18">
              <a:extLst>
                <a:ext uri="{FF2B5EF4-FFF2-40B4-BE49-F238E27FC236}">
                  <a16:creationId xmlns:a16="http://schemas.microsoft.com/office/drawing/2014/main" id="{2C30106F-68A2-FB56-F747-DAC77993EBB2}"/>
                </a:ext>
              </a:extLst>
            </p:cNvPr>
            <p:cNvSpPr>
              <a:spLocks/>
            </p:cNvSpPr>
            <p:nvPr/>
          </p:nvSpPr>
          <p:spPr bwMode="ltGray">
            <a:xfrm>
              <a:off x="10382377" y="3030439"/>
              <a:ext cx="1262646" cy="1095616"/>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4">
                <a:lumMod val="20000"/>
                <a:lumOff val="80000"/>
              </a:schemeClr>
            </a:solidFill>
            <a:ln w="57150" cap="flat" cmpd="sng" algn="ctr">
              <a:solidFill>
                <a:schemeClr val="bg1"/>
              </a:solid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497" b="1" dirty="0">
                  <a:solidFill>
                    <a:schemeClr val="bg1"/>
                  </a:solidFill>
                </a:rPr>
                <a:t> </a:t>
              </a:r>
            </a:p>
          </p:txBody>
        </p:sp>
        <p:sp>
          <p:nvSpPr>
            <p:cNvPr id="7" name="Freeform 7">
              <a:extLst>
                <a:ext uri="{FF2B5EF4-FFF2-40B4-BE49-F238E27FC236}">
                  <a16:creationId xmlns:a16="http://schemas.microsoft.com/office/drawing/2014/main" id="{C2DF0F88-F021-BDB0-E83B-6E6FBD6C49F3}"/>
                </a:ext>
              </a:extLst>
            </p:cNvPr>
            <p:cNvSpPr>
              <a:spLocks/>
            </p:cNvSpPr>
            <p:nvPr/>
          </p:nvSpPr>
          <p:spPr bwMode="ltGray">
            <a:xfrm>
              <a:off x="9425152" y="3604845"/>
              <a:ext cx="1262646" cy="1095616"/>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4">
                <a:lumMod val="20000"/>
                <a:lumOff val="80000"/>
              </a:schemeClr>
            </a:solidFill>
            <a:ln w="57150" cap="flat" cmpd="sng" algn="ctr">
              <a:solidFill>
                <a:schemeClr val="bg1"/>
              </a:solid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497" b="1" dirty="0">
                  <a:solidFill>
                    <a:schemeClr val="bg1"/>
                  </a:solidFill>
                </a:rPr>
                <a:t> </a:t>
              </a:r>
            </a:p>
          </p:txBody>
        </p:sp>
        <p:sp>
          <p:nvSpPr>
            <p:cNvPr id="9" name="Freeform 7">
              <a:extLst>
                <a:ext uri="{FF2B5EF4-FFF2-40B4-BE49-F238E27FC236}">
                  <a16:creationId xmlns:a16="http://schemas.microsoft.com/office/drawing/2014/main" id="{103BA320-3CA8-99C7-B9E6-D7ED47EFE92C}"/>
                </a:ext>
              </a:extLst>
            </p:cNvPr>
            <p:cNvSpPr>
              <a:spLocks/>
            </p:cNvSpPr>
            <p:nvPr/>
          </p:nvSpPr>
          <p:spPr bwMode="ltGray">
            <a:xfrm>
              <a:off x="10363873" y="4153852"/>
              <a:ext cx="1262646" cy="1095615"/>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4">
                <a:lumMod val="20000"/>
                <a:lumOff val="80000"/>
              </a:schemeClr>
            </a:solidFill>
            <a:ln w="57150" cap="flat" cmpd="sng" algn="ctr">
              <a:solidFill>
                <a:schemeClr val="bg1"/>
              </a:solid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497" b="1" dirty="0">
                  <a:solidFill>
                    <a:schemeClr val="bg1"/>
                  </a:solidFill>
                </a:rPr>
                <a:t> </a:t>
              </a:r>
            </a:p>
          </p:txBody>
        </p:sp>
        <p:sp>
          <p:nvSpPr>
            <p:cNvPr id="11" name="Freeform 7">
              <a:extLst>
                <a:ext uri="{FF2B5EF4-FFF2-40B4-BE49-F238E27FC236}">
                  <a16:creationId xmlns:a16="http://schemas.microsoft.com/office/drawing/2014/main" id="{5983831B-3C34-03FC-7658-79B9A40E24AC}"/>
                </a:ext>
              </a:extLst>
            </p:cNvPr>
            <p:cNvSpPr>
              <a:spLocks/>
            </p:cNvSpPr>
            <p:nvPr/>
          </p:nvSpPr>
          <p:spPr bwMode="ltGray">
            <a:xfrm>
              <a:off x="10351173" y="5228746"/>
              <a:ext cx="1262646" cy="1095615"/>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4">
                <a:lumMod val="20000"/>
                <a:lumOff val="80000"/>
              </a:schemeClr>
            </a:solidFill>
            <a:ln w="57150" cap="flat" cmpd="sng" algn="ctr">
              <a:solidFill>
                <a:schemeClr val="bg1"/>
              </a:solid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497" b="1" dirty="0">
                  <a:solidFill>
                    <a:schemeClr val="bg1"/>
                  </a:solidFill>
                </a:rPr>
                <a:t> </a:t>
              </a:r>
            </a:p>
          </p:txBody>
        </p:sp>
      </p:grpSp>
    </p:spTree>
    <p:custDataLst>
      <p:tags r:id="rId1"/>
    </p:custDataLst>
    <p:extLst>
      <p:ext uri="{BB962C8B-B14F-4D97-AF65-F5344CB8AC3E}">
        <p14:creationId xmlns:p14="http://schemas.microsoft.com/office/powerpoint/2010/main" val="16881986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Student Accident</a:t>
            </a:r>
          </a:p>
        </p:txBody>
      </p:sp>
      <p:sp>
        <p:nvSpPr>
          <p:cNvPr id="13" name="Text Placeholder 12"/>
          <p:cNvSpPr>
            <a:spLocks noGrp="1"/>
          </p:cNvSpPr>
          <p:nvPr>
            <p:ph type="body" sz="quarter" idx="11"/>
          </p:nvPr>
        </p:nvSpPr>
        <p:spPr>
          <a:xfrm>
            <a:off x="255267" y="1605907"/>
            <a:ext cx="8955197" cy="4785630"/>
          </a:xfrm>
        </p:spPr>
        <p:txBody>
          <a:bodyPr/>
          <a:lstStyle/>
          <a:p>
            <a:r>
              <a:rPr lang="en-US" dirty="0"/>
              <a:t>Limited amount of coverage for injury to a volunteer or participant on a no-fault basis</a:t>
            </a:r>
          </a:p>
          <a:p>
            <a:r>
              <a:rPr lang="en-US" dirty="0"/>
              <a:t>Workers’ Compensation laws are complicated; provides a peace of mind</a:t>
            </a:r>
          </a:p>
          <a:p>
            <a:r>
              <a:rPr lang="en-US" dirty="0"/>
              <a:t>General Liability typically requires fault to be established</a:t>
            </a:r>
          </a:p>
        </p:txBody>
      </p:sp>
      <p:grpSp>
        <p:nvGrpSpPr>
          <p:cNvPr id="2" name="Group 1">
            <a:extLst>
              <a:ext uri="{FF2B5EF4-FFF2-40B4-BE49-F238E27FC236}">
                <a16:creationId xmlns:a16="http://schemas.microsoft.com/office/drawing/2014/main" id="{EF1A0310-631E-BEEF-C8B7-9C0241B9675A}"/>
              </a:ext>
            </a:extLst>
          </p:cNvPr>
          <p:cNvGrpSpPr/>
          <p:nvPr/>
        </p:nvGrpSpPr>
        <p:grpSpPr>
          <a:xfrm>
            <a:off x="9398039" y="597034"/>
            <a:ext cx="2409913" cy="5879966"/>
            <a:chOff x="9425152" y="745997"/>
            <a:chExt cx="2409913" cy="5879966"/>
          </a:xfrm>
        </p:grpSpPr>
        <p:sp>
          <p:nvSpPr>
            <p:cNvPr id="4" name="Freeform 7">
              <a:extLst>
                <a:ext uri="{FF2B5EF4-FFF2-40B4-BE49-F238E27FC236}">
                  <a16:creationId xmlns:a16="http://schemas.microsoft.com/office/drawing/2014/main" id="{96498351-1AD4-7765-8B31-9065C50EF70D}"/>
                </a:ext>
              </a:extLst>
            </p:cNvPr>
            <p:cNvSpPr>
              <a:spLocks/>
            </p:cNvSpPr>
            <p:nvPr/>
          </p:nvSpPr>
          <p:spPr bwMode="ltGray">
            <a:xfrm>
              <a:off x="10411669" y="745997"/>
              <a:ext cx="1262646" cy="1095616"/>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4">
                <a:lumMod val="20000"/>
                <a:lumOff val="80000"/>
              </a:schemeClr>
            </a:solidFill>
            <a:ln w="57150" cap="flat" cmpd="sng" algn="ctr">
              <a:solidFill>
                <a:schemeClr val="bg1"/>
              </a:solid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497" b="1" dirty="0">
                  <a:solidFill>
                    <a:schemeClr val="bg1"/>
                  </a:solidFill>
                </a:rPr>
                <a:t> </a:t>
              </a:r>
            </a:p>
          </p:txBody>
        </p:sp>
        <p:sp>
          <p:nvSpPr>
            <p:cNvPr id="5" name="Freeform 14">
              <a:extLst>
                <a:ext uri="{FF2B5EF4-FFF2-40B4-BE49-F238E27FC236}">
                  <a16:creationId xmlns:a16="http://schemas.microsoft.com/office/drawing/2014/main" id="{013AE446-B197-856A-4E81-029401F4DF1C}"/>
                </a:ext>
              </a:extLst>
            </p:cNvPr>
            <p:cNvSpPr>
              <a:spLocks/>
            </p:cNvSpPr>
            <p:nvPr/>
          </p:nvSpPr>
          <p:spPr bwMode="ltGray">
            <a:xfrm>
              <a:off x="10250919" y="1898577"/>
              <a:ext cx="1584146" cy="1374586"/>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3"/>
            </a:solidFill>
            <a:ln w="57150" cap="flat" cmpd="sng" algn="ctr">
              <a:no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594" b="1" dirty="0">
                  <a:solidFill>
                    <a:schemeClr val="bg1"/>
                  </a:solidFill>
                </a:rPr>
                <a:t>Student </a:t>
              </a:r>
              <a:br>
                <a:rPr lang="en-US" sz="1594" b="1" dirty="0">
                  <a:solidFill>
                    <a:schemeClr val="bg1"/>
                  </a:solidFill>
                </a:rPr>
              </a:br>
              <a:r>
                <a:rPr lang="en-US" sz="1594" b="1" dirty="0">
                  <a:solidFill>
                    <a:schemeClr val="bg1"/>
                  </a:solidFill>
                </a:rPr>
                <a:t>Accident</a:t>
              </a:r>
            </a:p>
          </p:txBody>
        </p:sp>
        <p:sp>
          <p:nvSpPr>
            <p:cNvPr id="6" name="Freeform 15">
              <a:extLst>
                <a:ext uri="{FF2B5EF4-FFF2-40B4-BE49-F238E27FC236}">
                  <a16:creationId xmlns:a16="http://schemas.microsoft.com/office/drawing/2014/main" id="{E9F0EB39-5142-0BC5-DD1E-6AB81E44EFBF}"/>
                </a:ext>
              </a:extLst>
            </p:cNvPr>
            <p:cNvSpPr>
              <a:spLocks/>
            </p:cNvSpPr>
            <p:nvPr/>
          </p:nvSpPr>
          <p:spPr bwMode="ltGray">
            <a:xfrm>
              <a:off x="9425152" y="1237270"/>
              <a:ext cx="1262646" cy="1095616"/>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4">
                <a:lumMod val="20000"/>
                <a:lumOff val="80000"/>
              </a:schemeClr>
            </a:solidFill>
            <a:ln w="57150" cap="flat" cmpd="sng" algn="ctr">
              <a:solidFill>
                <a:schemeClr val="bg1"/>
              </a:solid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497" b="1" dirty="0">
                  <a:solidFill>
                    <a:schemeClr val="bg1"/>
                  </a:solidFill>
                </a:rPr>
                <a:t> </a:t>
              </a:r>
            </a:p>
          </p:txBody>
        </p:sp>
        <p:sp>
          <p:nvSpPr>
            <p:cNvPr id="7" name="Freeform 18">
              <a:extLst>
                <a:ext uri="{FF2B5EF4-FFF2-40B4-BE49-F238E27FC236}">
                  <a16:creationId xmlns:a16="http://schemas.microsoft.com/office/drawing/2014/main" id="{6131F2E8-45C3-BD14-E422-4D384653233E}"/>
                </a:ext>
              </a:extLst>
            </p:cNvPr>
            <p:cNvSpPr>
              <a:spLocks/>
            </p:cNvSpPr>
            <p:nvPr/>
          </p:nvSpPr>
          <p:spPr bwMode="ltGray">
            <a:xfrm>
              <a:off x="10382377" y="3332041"/>
              <a:ext cx="1262646" cy="1095616"/>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4">
                <a:lumMod val="20000"/>
                <a:lumOff val="80000"/>
              </a:schemeClr>
            </a:solidFill>
            <a:ln w="57150" cap="flat" cmpd="sng" algn="ctr">
              <a:solidFill>
                <a:schemeClr val="bg1"/>
              </a:solid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497" b="1" dirty="0">
                  <a:solidFill>
                    <a:schemeClr val="bg1"/>
                  </a:solidFill>
                </a:rPr>
                <a:t> </a:t>
              </a:r>
            </a:p>
          </p:txBody>
        </p:sp>
        <p:sp>
          <p:nvSpPr>
            <p:cNvPr id="8" name="Freeform 7">
              <a:extLst>
                <a:ext uri="{FF2B5EF4-FFF2-40B4-BE49-F238E27FC236}">
                  <a16:creationId xmlns:a16="http://schemas.microsoft.com/office/drawing/2014/main" id="{FD0DB757-6E1A-AE75-E767-D37D59506791}"/>
                </a:ext>
              </a:extLst>
            </p:cNvPr>
            <p:cNvSpPr>
              <a:spLocks/>
            </p:cNvSpPr>
            <p:nvPr/>
          </p:nvSpPr>
          <p:spPr bwMode="ltGray">
            <a:xfrm>
              <a:off x="9425152" y="3906447"/>
              <a:ext cx="1262646" cy="1095616"/>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4">
                <a:lumMod val="20000"/>
                <a:lumOff val="80000"/>
              </a:schemeClr>
            </a:solidFill>
            <a:ln w="57150" cap="flat" cmpd="sng" algn="ctr">
              <a:solidFill>
                <a:schemeClr val="bg1"/>
              </a:solid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497" b="1" dirty="0">
                  <a:solidFill>
                    <a:schemeClr val="bg1"/>
                  </a:solidFill>
                </a:rPr>
                <a:t> </a:t>
              </a:r>
            </a:p>
          </p:txBody>
        </p:sp>
        <p:sp>
          <p:nvSpPr>
            <p:cNvPr id="10" name="Freeform 7">
              <a:extLst>
                <a:ext uri="{FF2B5EF4-FFF2-40B4-BE49-F238E27FC236}">
                  <a16:creationId xmlns:a16="http://schemas.microsoft.com/office/drawing/2014/main" id="{905CE616-3034-A15D-DDA3-96FA880F0DA9}"/>
                </a:ext>
              </a:extLst>
            </p:cNvPr>
            <p:cNvSpPr>
              <a:spLocks/>
            </p:cNvSpPr>
            <p:nvPr/>
          </p:nvSpPr>
          <p:spPr bwMode="ltGray">
            <a:xfrm>
              <a:off x="10363873" y="4455454"/>
              <a:ext cx="1262646" cy="1095615"/>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4">
                <a:lumMod val="20000"/>
                <a:lumOff val="80000"/>
              </a:schemeClr>
            </a:solidFill>
            <a:ln w="57150" cap="flat" cmpd="sng" algn="ctr">
              <a:solidFill>
                <a:schemeClr val="bg1"/>
              </a:solid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497" b="1" dirty="0">
                  <a:solidFill>
                    <a:schemeClr val="bg1"/>
                  </a:solidFill>
                </a:rPr>
                <a:t> </a:t>
              </a:r>
            </a:p>
          </p:txBody>
        </p:sp>
        <p:sp>
          <p:nvSpPr>
            <p:cNvPr id="11" name="Freeform 7">
              <a:extLst>
                <a:ext uri="{FF2B5EF4-FFF2-40B4-BE49-F238E27FC236}">
                  <a16:creationId xmlns:a16="http://schemas.microsoft.com/office/drawing/2014/main" id="{6E78F13E-6AC4-327E-10D4-2283088DFA22}"/>
                </a:ext>
              </a:extLst>
            </p:cNvPr>
            <p:cNvSpPr>
              <a:spLocks/>
            </p:cNvSpPr>
            <p:nvPr/>
          </p:nvSpPr>
          <p:spPr bwMode="ltGray">
            <a:xfrm>
              <a:off x="10351173" y="5530348"/>
              <a:ext cx="1262646" cy="1095615"/>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4">
                <a:lumMod val="20000"/>
                <a:lumOff val="80000"/>
              </a:schemeClr>
            </a:solidFill>
            <a:ln w="57150" cap="flat" cmpd="sng" algn="ctr">
              <a:solidFill>
                <a:schemeClr val="bg1"/>
              </a:solid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497" b="1" dirty="0">
                  <a:solidFill>
                    <a:schemeClr val="bg1"/>
                  </a:solidFill>
                </a:rPr>
                <a:t> </a:t>
              </a:r>
            </a:p>
          </p:txBody>
        </p:sp>
      </p:grpSp>
    </p:spTree>
    <p:custDataLst>
      <p:tags r:id="rId1"/>
    </p:custDataLst>
    <p:extLst>
      <p:ext uri="{BB962C8B-B14F-4D97-AF65-F5344CB8AC3E}">
        <p14:creationId xmlns:p14="http://schemas.microsoft.com/office/powerpoint/2010/main" val="32116733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95930" y="390383"/>
            <a:ext cx="11786432" cy="1322806"/>
          </a:xfrm>
        </p:spPr>
        <p:txBody>
          <a:bodyPr/>
          <a:lstStyle/>
          <a:p>
            <a:r>
              <a:rPr lang="en-US" dirty="0"/>
              <a:t>Workplace Violence</a:t>
            </a:r>
          </a:p>
        </p:txBody>
      </p:sp>
      <p:sp>
        <p:nvSpPr>
          <p:cNvPr id="13" name="Text Placeholder 12"/>
          <p:cNvSpPr>
            <a:spLocks noGrp="1"/>
          </p:cNvSpPr>
          <p:nvPr>
            <p:ph type="body" sz="quarter" idx="11"/>
          </p:nvPr>
        </p:nvSpPr>
        <p:spPr>
          <a:xfrm>
            <a:off x="396058" y="1604005"/>
            <a:ext cx="8468842" cy="4790615"/>
          </a:xfrm>
        </p:spPr>
        <p:txBody>
          <a:bodyPr/>
          <a:lstStyle/>
          <a:p>
            <a:r>
              <a:rPr lang="en-US" dirty="0"/>
              <a:t>Employers have a certain level of responsibility to ensure the safety of employees as well as other visitors to the workplace.</a:t>
            </a:r>
          </a:p>
          <a:p>
            <a:r>
              <a:rPr lang="en-US" dirty="0"/>
              <a:t>In addition to policies, procedures and training, coverage should be obtained offering financial reimbursements to employees and visitors should an event occur.</a:t>
            </a:r>
          </a:p>
        </p:txBody>
      </p:sp>
      <p:grpSp>
        <p:nvGrpSpPr>
          <p:cNvPr id="28" name="Group 27">
            <a:extLst>
              <a:ext uri="{FF2B5EF4-FFF2-40B4-BE49-F238E27FC236}">
                <a16:creationId xmlns:a16="http://schemas.microsoft.com/office/drawing/2014/main" id="{F50FFF66-0A84-D81C-647A-007E2B796CEC}"/>
              </a:ext>
            </a:extLst>
          </p:cNvPr>
          <p:cNvGrpSpPr/>
          <p:nvPr/>
        </p:nvGrpSpPr>
        <p:grpSpPr>
          <a:xfrm>
            <a:off x="9398039" y="597034"/>
            <a:ext cx="2473508" cy="5879966"/>
            <a:chOff x="9425152" y="745997"/>
            <a:chExt cx="2473508" cy="5879966"/>
          </a:xfrm>
        </p:grpSpPr>
        <p:sp>
          <p:nvSpPr>
            <p:cNvPr id="29" name="Freeform 7">
              <a:extLst>
                <a:ext uri="{FF2B5EF4-FFF2-40B4-BE49-F238E27FC236}">
                  <a16:creationId xmlns:a16="http://schemas.microsoft.com/office/drawing/2014/main" id="{E80249AB-78E6-FB04-3AAE-52EC2D0CD2CF}"/>
                </a:ext>
              </a:extLst>
            </p:cNvPr>
            <p:cNvSpPr>
              <a:spLocks/>
            </p:cNvSpPr>
            <p:nvPr/>
          </p:nvSpPr>
          <p:spPr bwMode="ltGray">
            <a:xfrm>
              <a:off x="10411669" y="745997"/>
              <a:ext cx="1262646" cy="1095616"/>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4">
                <a:lumMod val="20000"/>
                <a:lumOff val="80000"/>
              </a:schemeClr>
            </a:solidFill>
            <a:ln w="57150" cap="flat" cmpd="sng" algn="ctr">
              <a:solidFill>
                <a:schemeClr val="bg1"/>
              </a:solid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497" b="1" dirty="0">
                  <a:solidFill>
                    <a:schemeClr val="bg1"/>
                  </a:solidFill>
                </a:rPr>
                <a:t> </a:t>
              </a:r>
            </a:p>
          </p:txBody>
        </p:sp>
        <p:sp>
          <p:nvSpPr>
            <p:cNvPr id="30" name="Freeform 14">
              <a:extLst>
                <a:ext uri="{FF2B5EF4-FFF2-40B4-BE49-F238E27FC236}">
                  <a16:creationId xmlns:a16="http://schemas.microsoft.com/office/drawing/2014/main" id="{E508B897-F6AD-1E42-38EC-A9BB8AF24673}"/>
                </a:ext>
              </a:extLst>
            </p:cNvPr>
            <p:cNvSpPr>
              <a:spLocks/>
            </p:cNvSpPr>
            <p:nvPr/>
          </p:nvSpPr>
          <p:spPr bwMode="ltGray">
            <a:xfrm>
              <a:off x="10314514" y="3019318"/>
              <a:ext cx="1584146" cy="1374586"/>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1"/>
            </a:solidFill>
            <a:ln w="57150" cap="flat" cmpd="sng" algn="ctr">
              <a:no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594" b="1" dirty="0">
                  <a:solidFill>
                    <a:schemeClr val="bg1"/>
                  </a:solidFill>
                </a:rPr>
                <a:t>Workplace</a:t>
              </a:r>
              <a:br>
                <a:rPr lang="en-US" sz="1594" b="1" dirty="0">
                  <a:solidFill>
                    <a:schemeClr val="bg1"/>
                  </a:solidFill>
                </a:rPr>
              </a:br>
              <a:r>
                <a:rPr lang="en-US" sz="1594" b="1" dirty="0">
                  <a:solidFill>
                    <a:schemeClr val="bg1"/>
                  </a:solidFill>
                </a:rPr>
                <a:t>Violence</a:t>
              </a:r>
            </a:p>
          </p:txBody>
        </p:sp>
        <p:sp>
          <p:nvSpPr>
            <p:cNvPr id="31" name="Freeform 15">
              <a:extLst>
                <a:ext uri="{FF2B5EF4-FFF2-40B4-BE49-F238E27FC236}">
                  <a16:creationId xmlns:a16="http://schemas.microsoft.com/office/drawing/2014/main" id="{96867A66-0A8E-7046-D83B-8B0E762372CC}"/>
                </a:ext>
              </a:extLst>
            </p:cNvPr>
            <p:cNvSpPr>
              <a:spLocks/>
            </p:cNvSpPr>
            <p:nvPr/>
          </p:nvSpPr>
          <p:spPr bwMode="ltGray">
            <a:xfrm>
              <a:off x="9425152" y="1237270"/>
              <a:ext cx="1262646" cy="1095616"/>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4">
                <a:lumMod val="20000"/>
                <a:lumOff val="80000"/>
              </a:schemeClr>
            </a:solidFill>
            <a:ln w="57150" cap="flat" cmpd="sng" algn="ctr">
              <a:solidFill>
                <a:schemeClr val="bg1"/>
              </a:solid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497" b="1" dirty="0">
                  <a:solidFill>
                    <a:schemeClr val="bg1"/>
                  </a:solidFill>
                </a:rPr>
                <a:t> </a:t>
              </a:r>
            </a:p>
          </p:txBody>
        </p:sp>
        <p:sp>
          <p:nvSpPr>
            <p:cNvPr id="32" name="Freeform 18">
              <a:extLst>
                <a:ext uri="{FF2B5EF4-FFF2-40B4-BE49-F238E27FC236}">
                  <a16:creationId xmlns:a16="http://schemas.microsoft.com/office/drawing/2014/main" id="{7DF59C05-2D24-47FE-3C75-8A94CB0E3BCC}"/>
                </a:ext>
              </a:extLst>
            </p:cNvPr>
            <p:cNvSpPr>
              <a:spLocks/>
            </p:cNvSpPr>
            <p:nvPr/>
          </p:nvSpPr>
          <p:spPr bwMode="ltGray">
            <a:xfrm>
              <a:off x="10377975" y="1862152"/>
              <a:ext cx="1262646" cy="1095616"/>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4">
                <a:lumMod val="20000"/>
                <a:lumOff val="80000"/>
              </a:schemeClr>
            </a:solidFill>
            <a:ln w="57150" cap="flat" cmpd="sng" algn="ctr">
              <a:solidFill>
                <a:schemeClr val="bg1"/>
              </a:solid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497" b="1" dirty="0">
                  <a:solidFill>
                    <a:schemeClr val="bg1"/>
                  </a:solidFill>
                </a:rPr>
                <a:t> </a:t>
              </a:r>
            </a:p>
          </p:txBody>
        </p:sp>
        <p:sp>
          <p:nvSpPr>
            <p:cNvPr id="33" name="Freeform 7">
              <a:extLst>
                <a:ext uri="{FF2B5EF4-FFF2-40B4-BE49-F238E27FC236}">
                  <a16:creationId xmlns:a16="http://schemas.microsoft.com/office/drawing/2014/main" id="{7FAA2BD0-F514-5C42-448C-29B097031E26}"/>
                </a:ext>
              </a:extLst>
            </p:cNvPr>
            <p:cNvSpPr>
              <a:spLocks/>
            </p:cNvSpPr>
            <p:nvPr/>
          </p:nvSpPr>
          <p:spPr bwMode="ltGray">
            <a:xfrm>
              <a:off x="9425152" y="3906447"/>
              <a:ext cx="1262646" cy="1095616"/>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4">
                <a:lumMod val="20000"/>
                <a:lumOff val="80000"/>
              </a:schemeClr>
            </a:solidFill>
            <a:ln w="57150" cap="flat" cmpd="sng" algn="ctr">
              <a:solidFill>
                <a:schemeClr val="bg1"/>
              </a:solid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497" b="1" dirty="0">
                  <a:solidFill>
                    <a:schemeClr val="bg1"/>
                  </a:solidFill>
                </a:rPr>
                <a:t> </a:t>
              </a:r>
            </a:p>
          </p:txBody>
        </p:sp>
        <p:sp>
          <p:nvSpPr>
            <p:cNvPr id="34" name="Freeform 7">
              <a:extLst>
                <a:ext uri="{FF2B5EF4-FFF2-40B4-BE49-F238E27FC236}">
                  <a16:creationId xmlns:a16="http://schemas.microsoft.com/office/drawing/2014/main" id="{4CC739DA-43F7-6DD1-9DE6-F7F2FE2A47F5}"/>
                </a:ext>
              </a:extLst>
            </p:cNvPr>
            <p:cNvSpPr>
              <a:spLocks/>
            </p:cNvSpPr>
            <p:nvPr/>
          </p:nvSpPr>
          <p:spPr bwMode="ltGray">
            <a:xfrm>
              <a:off x="10363873" y="4455454"/>
              <a:ext cx="1262646" cy="1095615"/>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4">
                <a:lumMod val="20000"/>
                <a:lumOff val="80000"/>
              </a:schemeClr>
            </a:solidFill>
            <a:ln w="57150" cap="flat" cmpd="sng" algn="ctr">
              <a:solidFill>
                <a:schemeClr val="bg1"/>
              </a:solid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497" b="1" dirty="0">
                  <a:solidFill>
                    <a:schemeClr val="bg1"/>
                  </a:solidFill>
                </a:rPr>
                <a:t> </a:t>
              </a:r>
            </a:p>
          </p:txBody>
        </p:sp>
        <p:sp>
          <p:nvSpPr>
            <p:cNvPr id="35" name="Freeform 7">
              <a:extLst>
                <a:ext uri="{FF2B5EF4-FFF2-40B4-BE49-F238E27FC236}">
                  <a16:creationId xmlns:a16="http://schemas.microsoft.com/office/drawing/2014/main" id="{E10B9D86-900E-B1C2-D352-CBC08E26219C}"/>
                </a:ext>
              </a:extLst>
            </p:cNvPr>
            <p:cNvSpPr>
              <a:spLocks/>
            </p:cNvSpPr>
            <p:nvPr/>
          </p:nvSpPr>
          <p:spPr bwMode="ltGray">
            <a:xfrm>
              <a:off x="10351173" y="5530348"/>
              <a:ext cx="1262646" cy="1095615"/>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4">
                <a:lumMod val="20000"/>
                <a:lumOff val="80000"/>
              </a:schemeClr>
            </a:solidFill>
            <a:ln w="57150" cap="flat" cmpd="sng" algn="ctr">
              <a:solidFill>
                <a:schemeClr val="bg1"/>
              </a:solid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497" b="1" dirty="0">
                  <a:solidFill>
                    <a:schemeClr val="bg1"/>
                  </a:solidFill>
                </a:rPr>
                <a:t> </a:t>
              </a:r>
            </a:p>
          </p:txBody>
        </p:sp>
      </p:grpSp>
    </p:spTree>
    <p:custDataLst>
      <p:tags r:id="rId1"/>
    </p:custDataLst>
    <p:extLst>
      <p:ext uri="{BB962C8B-B14F-4D97-AF65-F5344CB8AC3E}">
        <p14:creationId xmlns:p14="http://schemas.microsoft.com/office/powerpoint/2010/main" val="40299711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95930" y="390383"/>
            <a:ext cx="11786432" cy="1322806"/>
          </a:xfrm>
        </p:spPr>
        <p:txBody>
          <a:bodyPr/>
          <a:lstStyle/>
          <a:p>
            <a:r>
              <a:rPr lang="en-US" dirty="0"/>
              <a:t>Workplace Violence</a:t>
            </a:r>
          </a:p>
        </p:txBody>
      </p:sp>
      <p:sp>
        <p:nvSpPr>
          <p:cNvPr id="13" name="Text Placeholder 12"/>
          <p:cNvSpPr>
            <a:spLocks noGrp="1"/>
          </p:cNvSpPr>
          <p:nvPr>
            <p:ph type="body" sz="quarter" idx="11"/>
          </p:nvPr>
        </p:nvSpPr>
        <p:spPr>
          <a:xfrm>
            <a:off x="396058" y="1604005"/>
            <a:ext cx="8468842" cy="4790615"/>
          </a:xfrm>
        </p:spPr>
        <p:txBody>
          <a:bodyPr/>
          <a:lstStyle/>
          <a:p>
            <a:r>
              <a:rPr lang="en-US" dirty="0"/>
              <a:t>Crisis management and public relations services</a:t>
            </a:r>
          </a:p>
          <a:p>
            <a:r>
              <a:rPr lang="en-US" dirty="0"/>
              <a:t>Mental health specialists</a:t>
            </a:r>
          </a:p>
          <a:p>
            <a:r>
              <a:rPr lang="en-US" dirty="0"/>
              <a:t>Independent forensic analysts</a:t>
            </a:r>
          </a:p>
          <a:p>
            <a:r>
              <a:rPr lang="en-US" dirty="0"/>
              <a:t>Victim employees’ salaries and replacement employees’ salaries</a:t>
            </a:r>
          </a:p>
          <a:p>
            <a:r>
              <a:rPr lang="en-US" dirty="0"/>
              <a:t>Medical, cosmetic, mental health and dental expenses of victims</a:t>
            </a:r>
          </a:p>
          <a:p>
            <a:r>
              <a:rPr lang="en-US" dirty="0"/>
              <a:t>Expenses related to dealing with a threats</a:t>
            </a:r>
          </a:p>
          <a:p>
            <a:r>
              <a:rPr lang="en-US" dirty="0"/>
              <a:t>Other related services and property protections</a:t>
            </a:r>
          </a:p>
        </p:txBody>
      </p:sp>
      <p:grpSp>
        <p:nvGrpSpPr>
          <p:cNvPr id="21" name="Group 20">
            <a:extLst>
              <a:ext uri="{FF2B5EF4-FFF2-40B4-BE49-F238E27FC236}">
                <a16:creationId xmlns:a16="http://schemas.microsoft.com/office/drawing/2014/main" id="{67CC69D9-0C87-24B7-7833-240C174B0BA5}"/>
              </a:ext>
            </a:extLst>
          </p:cNvPr>
          <p:cNvGrpSpPr/>
          <p:nvPr/>
        </p:nvGrpSpPr>
        <p:grpSpPr>
          <a:xfrm>
            <a:off x="9398039" y="597034"/>
            <a:ext cx="2473508" cy="5879966"/>
            <a:chOff x="9425152" y="745997"/>
            <a:chExt cx="2473508" cy="5879966"/>
          </a:xfrm>
        </p:grpSpPr>
        <p:sp>
          <p:nvSpPr>
            <p:cNvPr id="22" name="Freeform 7">
              <a:extLst>
                <a:ext uri="{FF2B5EF4-FFF2-40B4-BE49-F238E27FC236}">
                  <a16:creationId xmlns:a16="http://schemas.microsoft.com/office/drawing/2014/main" id="{1A6699AC-C560-E4C0-CB62-0A6084A3F1A7}"/>
                </a:ext>
              </a:extLst>
            </p:cNvPr>
            <p:cNvSpPr>
              <a:spLocks/>
            </p:cNvSpPr>
            <p:nvPr/>
          </p:nvSpPr>
          <p:spPr bwMode="ltGray">
            <a:xfrm>
              <a:off x="10411669" y="745997"/>
              <a:ext cx="1262646" cy="1095616"/>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4">
                <a:lumMod val="20000"/>
                <a:lumOff val="80000"/>
              </a:schemeClr>
            </a:solidFill>
            <a:ln w="57150" cap="flat" cmpd="sng" algn="ctr">
              <a:solidFill>
                <a:schemeClr val="bg1"/>
              </a:solid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497" b="1" dirty="0">
                  <a:solidFill>
                    <a:schemeClr val="bg1"/>
                  </a:solidFill>
                </a:rPr>
                <a:t> </a:t>
              </a:r>
            </a:p>
          </p:txBody>
        </p:sp>
        <p:sp>
          <p:nvSpPr>
            <p:cNvPr id="23" name="Freeform 14">
              <a:extLst>
                <a:ext uri="{FF2B5EF4-FFF2-40B4-BE49-F238E27FC236}">
                  <a16:creationId xmlns:a16="http://schemas.microsoft.com/office/drawing/2014/main" id="{BF8033DA-18FD-41C2-6049-C12563C3D3ED}"/>
                </a:ext>
              </a:extLst>
            </p:cNvPr>
            <p:cNvSpPr>
              <a:spLocks/>
            </p:cNvSpPr>
            <p:nvPr/>
          </p:nvSpPr>
          <p:spPr bwMode="ltGray">
            <a:xfrm>
              <a:off x="10314514" y="3019318"/>
              <a:ext cx="1584146" cy="1374586"/>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1"/>
            </a:solidFill>
            <a:ln w="57150" cap="flat" cmpd="sng" algn="ctr">
              <a:no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594" b="1" dirty="0">
                  <a:solidFill>
                    <a:schemeClr val="bg1"/>
                  </a:solidFill>
                </a:rPr>
                <a:t>Workplace</a:t>
              </a:r>
              <a:br>
                <a:rPr lang="en-US" sz="1594" b="1" dirty="0">
                  <a:solidFill>
                    <a:schemeClr val="bg1"/>
                  </a:solidFill>
                </a:rPr>
              </a:br>
              <a:r>
                <a:rPr lang="en-US" sz="1594" b="1" dirty="0">
                  <a:solidFill>
                    <a:schemeClr val="bg1"/>
                  </a:solidFill>
                </a:rPr>
                <a:t>Violence</a:t>
              </a:r>
            </a:p>
          </p:txBody>
        </p:sp>
        <p:sp>
          <p:nvSpPr>
            <p:cNvPr id="24" name="Freeform 15">
              <a:extLst>
                <a:ext uri="{FF2B5EF4-FFF2-40B4-BE49-F238E27FC236}">
                  <a16:creationId xmlns:a16="http://schemas.microsoft.com/office/drawing/2014/main" id="{0248DA0D-0917-D2F0-B119-86791398D426}"/>
                </a:ext>
              </a:extLst>
            </p:cNvPr>
            <p:cNvSpPr>
              <a:spLocks/>
            </p:cNvSpPr>
            <p:nvPr/>
          </p:nvSpPr>
          <p:spPr bwMode="ltGray">
            <a:xfrm>
              <a:off x="9425152" y="1237270"/>
              <a:ext cx="1262646" cy="1095616"/>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4">
                <a:lumMod val="20000"/>
                <a:lumOff val="80000"/>
              </a:schemeClr>
            </a:solidFill>
            <a:ln w="57150" cap="flat" cmpd="sng" algn="ctr">
              <a:solidFill>
                <a:schemeClr val="bg1"/>
              </a:solid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497" b="1" dirty="0">
                  <a:solidFill>
                    <a:schemeClr val="bg1"/>
                  </a:solidFill>
                </a:rPr>
                <a:t> </a:t>
              </a:r>
            </a:p>
          </p:txBody>
        </p:sp>
        <p:sp>
          <p:nvSpPr>
            <p:cNvPr id="25" name="Freeform 18">
              <a:extLst>
                <a:ext uri="{FF2B5EF4-FFF2-40B4-BE49-F238E27FC236}">
                  <a16:creationId xmlns:a16="http://schemas.microsoft.com/office/drawing/2014/main" id="{0F392037-D4BD-33E8-E38E-0D1325D64CE0}"/>
                </a:ext>
              </a:extLst>
            </p:cNvPr>
            <p:cNvSpPr>
              <a:spLocks/>
            </p:cNvSpPr>
            <p:nvPr/>
          </p:nvSpPr>
          <p:spPr bwMode="ltGray">
            <a:xfrm>
              <a:off x="10377975" y="1862152"/>
              <a:ext cx="1262646" cy="1095616"/>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4">
                <a:lumMod val="20000"/>
                <a:lumOff val="80000"/>
              </a:schemeClr>
            </a:solidFill>
            <a:ln w="57150" cap="flat" cmpd="sng" algn="ctr">
              <a:solidFill>
                <a:schemeClr val="bg1"/>
              </a:solid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497" b="1" dirty="0">
                  <a:solidFill>
                    <a:schemeClr val="bg1"/>
                  </a:solidFill>
                </a:rPr>
                <a:t> </a:t>
              </a:r>
            </a:p>
          </p:txBody>
        </p:sp>
        <p:sp>
          <p:nvSpPr>
            <p:cNvPr id="26" name="Freeform 7">
              <a:extLst>
                <a:ext uri="{FF2B5EF4-FFF2-40B4-BE49-F238E27FC236}">
                  <a16:creationId xmlns:a16="http://schemas.microsoft.com/office/drawing/2014/main" id="{A1FB9CB3-4D4A-9DD4-467C-18384D649054}"/>
                </a:ext>
              </a:extLst>
            </p:cNvPr>
            <p:cNvSpPr>
              <a:spLocks/>
            </p:cNvSpPr>
            <p:nvPr/>
          </p:nvSpPr>
          <p:spPr bwMode="ltGray">
            <a:xfrm>
              <a:off x="9425152" y="3906447"/>
              <a:ext cx="1262646" cy="1095616"/>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4">
                <a:lumMod val="20000"/>
                <a:lumOff val="80000"/>
              </a:schemeClr>
            </a:solidFill>
            <a:ln w="57150" cap="flat" cmpd="sng" algn="ctr">
              <a:solidFill>
                <a:schemeClr val="bg1"/>
              </a:solid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497" b="1" dirty="0">
                  <a:solidFill>
                    <a:schemeClr val="bg1"/>
                  </a:solidFill>
                </a:rPr>
                <a:t> </a:t>
              </a:r>
            </a:p>
          </p:txBody>
        </p:sp>
        <p:sp>
          <p:nvSpPr>
            <p:cNvPr id="27" name="Freeform 7">
              <a:extLst>
                <a:ext uri="{FF2B5EF4-FFF2-40B4-BE49-F238E27FC236}">
                  <a16:creationId xmlns:a16="http://schemas.microsoft.com/office/drawing/2014/main" id="{9782CCDD-27E4-4FDD-4D3E-A45B6FAFFC56}"/>
                </a:ext>
              </a:extLst>
            </p:cNvPr>
            <p:cNvSpPr>
              <a:spLocks/>
            </p:cNvSpPr>
            <p:nvPr/>
          </p:nvSpPr>
          <p:spPr bwMode="ltGray">
            <a:xfrm>
              <a:off x="10363873" y="4455454"/>
              <a:ext cx="1262646" cy="1095615"/>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4">
                <a:lumMod val="20000"/>
                <a:lumOff val="80000"/>
              </a:schemeClr>
            </a:solidFill>
            <a:ln w="57150" cap="flat" cmpd="sng" algn="ctr">
              <a:solidFill>
                <a:schemeClr val="bg1"/>
              </a:solid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497" b="1" dirty="0">
                  <a:solidFill>
                    <a:schemeClr val="bg1"/>
                  </a:solidFill>
                </a:rPr>
                <a:t> </a:t>
              </a:r>
            </a:p>
          </p:txBody>
        </p:sp>
        <p:sp>
          <p:nvSpPr>
            <p:cNvPr id="28" name="Freeform 7">
              <a:extLst>
                <a:ext uri="{FF2B5EF4-FFF2-40B4-BE49-F238E27FC236}">
                  <a16:creationId xmlns:a16="http://schemas.microsoft.com/office/drawing/2014/main" id="{CB356AD8-C482-DE89-6CE0-899F9FB43376}"/>
                </a:ext>
              </a:extLst>
            </p:cNvPr>
            <p:cNvSpPr>
              <a:spLocks/>
            </p:cNvSpPr>
            <p:nvPr/>
          </p:nvSpPr>
          <p:spPr bwMode="ltGray">
            <a:xfrm>
              <a:off x="10351173" y="5530348"/>
              <a:ext cx="1262646" cy="1095615"/>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4">
                <a:lumMod val="20000"/>
                <a:lumOff val="80000"/>
              </a:schemeClr>
            </a:solidFill>
            <a:ln w="57150" cap="flat" cmpd="sng" algn="ctr">
              <a:solidFill>
                <a:schemeClr val="bg1"/>
              </a:solid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497" b="1" dirty="0">
                  <a:solidFill>
                    <a:schemeClr val="bg1"/>
                  </a:solidFill>
                </a:rPr>
                <a:t> </a:t>
              </a:r>
            </a:p>
          </p:txBody>
        </p:sp>
      </p:grpSp>
    </p:spTree>
    <p:custDataLst>
      <p:tags r:id="rId1"/>
    </p:custDataLst>
    <p:extLst>
      <p:ext uri="{BB962C8B-B14F-4D97-AF65-F5344CB8AC3E}">
        <p14:creationId xmlns:p14="http://schemas.microsoft.com/office/powerpoint/2010/main" val="6621429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Fiduciary Liability</a:t>
            </a:r>
          </a:p>
        </p:txBody>
      </p:sp>
      <p:sp>
        <p:nvSpPr>
          <p:cNvPr id="13" name="Text Placeholder 12"/>
          <p:cNvSpPr>
            <a:spLocks noGrp="1"/>
          </p:cNvSpPr>
          <p:nvPr>
            <p:ph type="body" sz="quarter" idx="11"/>
          </p:nvPr>
        </p:nvSpPr>
        <p:spPr>
          <a:xfrm>
            <a:off x="255266" y="1605907"/>
            <a:ext cx="8930837" cy="4785630"/>
          </a:xfrm>
        </p:spPr>
        <p:txBody>
          <a:bodyPr/>
          <a:lstStyle/>
          <a:p>
            <a:r>
              <a:rPr lang="en-US" dirty="0"/>
              <a:t>Trustees and other fiduciaries of multiemployer funds face significant personal liability in their daily duties due to responsibilities as imposed by the Employee Retirement Income Security Act (ERISA).</a:t>
            </a:r>
          </a:p>
          <a:p>
            <a:r>
              <a:rPr lang="en-US" dirty="0"/>
              <a:t>Fiduciary liability coverage is insurance that protects the Insured from the losses caused by claims that challenge the way a plan is administered, managed or operated.</a:t>
            </a:r>
          </a:p>
        </p:txBody>
      </p:sp>
      <p:grpSp>
        <p:nvGrpSpPr>
          <p:cNvPr id="2" name="Group 1">
            <a:extLst>
              <a:ext uri="{FF2B5EF4-FFF2-40B4-BE49-F238E27FC236}">
                <a16:creationId xmlns:a16="http://schemas.microsoft.com/office/drawing/2014/main" id="{6C24B029-C8F9-AAED-D72E-ED350D6AA430}"/>
              </a:ext>
            </a:extLst>
          </p:cNvPr>
          <p:cNvGrpSpPr/>
          <p:nvPr/>
        </p:nvGrpSpPr>
        <p:grpSpPr>
          <a:xfrm>
            <a:off x="9186103" y="655373"/>
            <a:ext cx="2604843" cy="5516827"/>
            <a:chOff x="9213216" y="804336"/>
            <a:chExt cx="2604843" cy="5516827"/>
          </a:xfrm>
        </p:grpSpPr>
        <p:sp>
          <p:nvSpPr>
            <p:cNvPr id="4" name="Freeform 7">
              <a:extLst>
                <a:ext uri="{FF2B5EF4-FFF2-40B4-BE49-F238E27FC236}">
                  <a16:creationId xmlns:a16="http://schemas.microsoft.com/office/drawing/2014/main" id="{50C745A0-F609-CA36-D056-D6B0DD906E2C}"/>
                </a:ext>
              </a:extLst>
            </p:cNvPr>
            <p:cNvSpPr>
              <a:spLocks/>
            </p:cNvSpPr>
            <p:nvPr/>
          </p:nvSpPr>
          <p:spPr bwMode="ltGray">
            <a:xfrm>
              <a:off x="10499267" y="804336"/>
              <a:ext cx="1262646" cy="1095616"/>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4">
                <a:lumMod val="20000"/>
                <a:lumOff val="80000"/>
              </a:schemeClr>
            </a:solidFill>
            <a:ln w="57150" cap="flat" cmpd="sng" algn="ctr">
              <a:solidFill>
                <a:schemeClr val="bg1"/>
              </a:solid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497" b="1" dirty="0">
                  <a:solidFill>
                    <a:schemeClr val="bg1"/>
                  </a:solidFill>
                </a:rPr>
                <a:t> </a:t>
              </a:r>
            </a:p>
          </p:txBody>
        </p:sp>
        <p:sp>
          <p:nvSpPr>
            <p:cNvPr id="5" name="Freeform 14">
              <a:extLst>
                <a:ext uri="{FF2B5EF4-FFF2-40B4-BE49-F238E27FC236}">
                  <a16:creationId xmlns:a16="http://schemas.microsoft.com/office/drawing/2014/main" id="{364B04F1-BF7D-2C64-1AB5-7EDE14B60BFB}"/>
                </a:ext>
              </a:extLst>
            </p:cNvPr>
            <p:cNvSpPr>
              <a:spLocks/>
            </p:cNvSpPr>
            <p:nvPr/>
          </p:nvSpPr>
          <p:spPr bwMode="ltGray">
            <a:xfrm>
              <a:off x="9213216" y="3512245"/>
              <a:ext cx="1584146" cy="1374586"/>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4"/>
            </a:solidFill>
            <a:ln w="57150" cap="flat" cmpd="sng" algn="ctr">
              <a:no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594" b="1" dirty="0">
                  <a:solidFill>
                    <a:schemeClr val="bg1"/>
                  </a:solidFill>
                </a:rPr>
                <a:t>Fiduciary</a:t>
              </a:r>
              <a:br>
                <a:rPr lang="en-US" sz="1594" b="1" dirty="0">
                  <a:solidFill>
                    <a:schemeClr val="bg1"/>
                  </a:solidFill>
                </a:rPr>
              </a:br>
              <a:r>
                <a:rPr lang="en-US" sz="1594" b="1" dirty="0">
                  <a:solidFill>
                    <a:schemeClr val="bg1"/>
                  </a:solidFill>
                </a:rPr>
                <a:t>Liability</a:t>
              </a:r>
            </a:p>
          </p:txBody>
        </p:sp>
        <p:sp>
          <p:nvSpPr>
            <p:cNvPr id="6" name="Freeform 15">
              <a:extLst>
                <a:ext uri="{FF2B5EF4-FFF2-40B4-BE49-F238E27FC236}">
                  <a16:creationId xmlns:a16="http://schemas.microsoft.com/office/drawing/2014/main" id="{23BE6BB9-E9D5-B80B-52EC-302724102E05}"/>
                </a:ext>
              </a:extLst>
            </p:cNvPr>
            <p:cNvSpPr>
              <a:spLocks/>
            </p:cNvSpPr>
            <p:nvPr/>
          </p:nvSpPr>
          <p:spPr bwMode="ltGray">
            <a:xfrm>
              <a:off x="9512750" y="1295609"/>
              <a:ext cx="1262646" cy="1095616"/>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4">
                <a:lumMod val="20000"/>
                <a:lumOff val="80000"/>
              </a:schemeClr>
            </a:solidFill>
            <a:ln w="57150" cap="flat" cmpd="sng" algn="ctr">
              <a:solidFill>
                <a:schemeClr val="bg1"/>
              </a:solid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497" b="1" dirty="0">
                  <a:solidFill>
                    <a:schemeClr val="bg1"/>
                  </a:solidFill>
                </a:rPr>
                <a:t> </a:t>
              </a:r>
            </a:p>
          </p:txBody>
        </p:sp>
        <p:sp>
          <p:nvSpPr>
            <p:cNvPr id="7" name="Freeform 18">
              <a:extLst>
                <a:ext uri="{FF2B5EF4-FFF2-40B4-BE49-F238E27FC236}">
                  <a16:creationId xmlns:a16="http://schemas.microsoft.com/office/drawing/2014/main" id="{4CBCBA19-72EA-FF9C-19E9-0898EFECD2F9}"/>
                </a:ext>
              </a:extLst>
            </p:cNvPr>
            <p:cNvSpPr>
              <a:spLocks/>
            </p:cNvSpPr>
            <p:nvPr/>
          </p:nvSpPr>
          <p:spPr bwMode="ltGray">
            <a:xfrm>
              <a:off x="10465573" y="1920491"/>
              <a:ext cx="1262646" cy="1095616"/>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4">
                <a:lumMod val="20000"/>
                <a:lumOff val="80000"/>
              </a:schemeClr>
            </a:solidFill>
            <a:ln w="57150" cap="flat" cmpd="sng" algn="ctr">
              <a:solidFill>
                <a:schemeClr val="bg1"/>
              </a:solid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497" b="1" dirty="0">
                  <a:solidFill>
                    <a:schemeClr val="bg1"/>
                  </a:solidFill>
                </a:rPr>
                <a:t> </a:t>
              </a:r>
            </a:p>
          </p:txBody>
        </p:sp>
        <p:sp>
          <p:nvSpPr>
            <p:cNvPr id="8" name="Freeform 7">
              <a:extLst>
                <a:ext uri="{FF2B5EF4-FFF2-40B4-BE49-F238E27FC236}">
                  <a16:creationId xmlns:a16="http://schemas.microsoft.com/office/drawing/2014/main" id="{449360F8-485B-B191-1118-7AD43BEC201D}"/>
                </a:ext>
              </a:extLst>
            </p:cNvPr>
            <p:cNvSpPr>
              <a:spLocks/>
            </p:cNvSpPr>
            <p:nvPr/>
          </p:nvSpPr>
          <p:spPr bwMode="ltGray">
            <a:xfrm>
              <a:off x="10499267" y="3015747"/>
              <a:ext cx="1262646" cy="1095616"/>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4">
                <a:lumMod val="20000"/>
                <a:lumOff val="80000"/>
              </a:schemeClr>
            </a:solidFill>
            <a:ln w="57150" cap="flat" cmpd="sng" algn="ctr">
              <a:solidFill>
                <a:schemeClr val="bg1"/>
              </a:solid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497" b="1" dirty="0">
                  <a:solidFill>
                    <a:schemeClr val="bg1"/>
                  </a:solidFill>
                </a:rPr>
                <a:t> </a:t>
              </a:r>
            </a:p>
          </p:txBody>
        </p:sp>
        <p:sp>
          <p:nvSpPr>
            <p:cNvPr id="9" name="Freeform 7">
              <a:extLst>
                <a:ext uri="{FF2B5EF4-FFF2-40B4-BE49-F238E27FC236}">
                  <a16:creationId xmlns:a16="http://schemas.microsoft.com/office/drawing/2014/main" id="{C08D0551-F09B-8C1C-EF1E-520A75524243}"/>
                </a:ext>
              </a:extLst>
            </p:cNvPr>
            <p:cNvSpPr>
              <a:spLocks/>
            </p:cNvSpPr>
            <p:nvPr/>
          </p:nvSpPr>
          <p:spPr bwMode="ltGray">
            <a:xfrm>
              <a:off x="10555413" y="4150654"/>
              <a:ext cx="1262646" cy="1095615"/>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4">
                <a:lumMod val="20000"/>
                <a:lumOff val="80000"/>
              </a:schemeClr>
            </a:solidFill>
            <a:ln w="57150" cap="flat" cmpd="sng" algn="ctr">
              <a:solidFill>
                <a:schemeClr val="bg1"/>
              </a:solid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497" b="1" dirty="0">
                  <a:solidFill>
                    <a:schemeClr val="bg1"/>
                  </a:solidFill>
                </a:rPr>
                <a:t> </a:t>
              </a:r>
            </a:p>
          </p:txBody>
        </p:sp>
        <p:sp>
          <p:nvSpPr>
            <p:cNvPr id="14" name="Freeform 7">
              <a:extLst>
                <a:ext uri="{FF2B5EF4-FFF2-40B4-BE49-F238E27FC236}">
                  <a16:creationId xmlns:a16="http://schemas.microsoft.com/office/drawing/2014/main" id="{21729077-A88A-871B-D18A-A6F43433C20C}"/>
                </a:ext>
              </a:extLst>
            </p:cNvPr>
            <p:cNvSpPr>
              <a:spLocks/>
            </p:cNvSpPr>
            <p:nvPr/>
          </p:nvSpPr>
          <p:spPr bwMode="ltGray">
            <a:xfrm>
              <a:off x="10542713" y="5225548"/>
              <a:ext cx="1262646" cy="1095615"/>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4">
                <a:lumMod val="20000"/>
                <a:lumOff val="80000"/>
              </a:schemeClr>
            </a:solidFill>
            <a:ln w="57150" cap="flat" cmpd="sng" algn="ctr">
              <a:solidFill>
                <a:schemeClr val="bg1"/>
              </a:solid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497" b="1" dirty="0">
                  <a:solidFill>
                    <a:schemeClr val="bg1"/>
                  </a:solidFill>
                </a:rPr>
                <a:t> </a:t>
              </a:r>
            </a:p>
          </p:txBody>
        </p:sp>
      </p:grpSp>
    </p:spTree>
    <p:custDataLst>
      <p:tags r:id="rId1"/>
    </p:custDataLst>
    <p:extLst>
      <p:ext uri="{BB962C8B-B14F-4D97-AF65-F5344CB8AC3E}">
        <p14:creationId xmlns:p14="http://schemas.microsoft.com/office/powerpoint/2010/main" val="41137644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Placeholder 12"/>
          <p:cNvSpPr>
            <a:spLocks noGrp="1"/>
          </p:cNvSpPr>
          <p:nvPr>
            <p:ph type="body" sz="quarter" idx="11"/>
          </p:nvPr>
        </p:nvSpPr>
        <p:spPr>
          <a:xfrm>
            <a:off x="255268" y="1605907"/>
            <a:ext cx="9183083" cy="4785630"/>
          </a:xfrm>
        </p:spPr>
        <p:txBody>
          <a:bodyPr/>
          <a:lstStyle/>
          <a:p>
            <a:r>
              <a:rPr lang="en-US" dirty="0"/>
              <a:t>Investigatory/Pre-Claim/Interview Coverage</a:t>
            </a:r>
          </a:p>
          <a:p>
            <a:r>
              <a:rPr lang="en-US" dirty="0"/>
              <a:t>Fines, Penalties, and Taxes</a:t>
            </a:r>
          </a:p>
          <a:p>
            <a:r>
              <a:rPr lang="en-US" dirty="0"/>
              <a:t>502(a)3/Equitable Relief</a:t>
            </a:r>
          </a:p>
          <a:p>
            <a:r>
              <a:rPr lang="en-US" dirty="0"/>
              <a:t>Final, Non-Appealable Adjudication</a:t>
            </a:r>
          </a:p>
          <a:p>
            <a:r>
              <a:rPr lang="en-US" dirty="0"/>
              <a:t>Voluntary Compliance (</a:t>
            </a:r>
            <a:r>
              <a:rPr lang="en-US" dirty="0" err="1"/>
              <a:t>VCP</a:t>
            </a:r>
            <a:r>
              <a:rPr lang="en-US" dirty="0"/>
              <a:t>) reinstatement of limits</a:t>
            </a:r>
          </a:p>
          <a:p>
            <a:r>
              <a:rPr lang="en-US" dirty="0"/>
              <a:t>Waiver/Elimination of Recourse</a:t>
            </a:r>
          </a:p>
          <a:p>
            <a:pPr lvl="1"/>
            <a:r>
              <a:rPr lang="en-US" dirty="0"/>
              <a:t>Paid by the trustee, employer or the union (not the Fund)</a:t>
            </a:r>
          </a:p>
          <a:p>
            <a:endParaRPr lang="en-US" dirty="0"/>
          </a:p>
        </p:txBody>
      </p:sp>
      <p:sp>
        <p:nvSpPr>
          <p:cNvPr id="12" name="Title 1">
            <a:extLst>
              <a:ext uri="{FF2B5EF4-FFF2-40B4-BE49-F238E27FC236}">
                <a16:creationId xmlns:a16="http://schemas.microsoft.com/office/drawing/2014/main" id="{52A20932-3F11-4631-8E96-B398231B3C02}"/>
              </a:ext>
            </a:extLst>
          </p:cNvPr>
          <p:cNvSpPr txBox="1">
            <a:spLocks/>
          </p:cNvSpPr>
          <p:nvPr/>
        </p:nvSpPr>
        <p:spPr>
          <a:xfrm>
            <a:off x="398823" y="390508"/>
            <a:ext cx="11774167" cy="1321430"/>
          </a:xfrm>
          <a:prstGeom prst="rect">
            <a:avLst/>
          </a:prstGeom>
        </p:spPr>
        <p:txBody>
          <a:bodyPr vert="horz" lIns="91155" tIns="45577" rIns="91155" bIns="45577" rtlCol="0" anchor="t"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388" dirty="0"/>
              <a:t>Fiduciary Liability</a:t>
            </a:r>
            <a:br>
              <a:rPr lang="en-US" sz="4388" dirty="0"/>
            </a:br>
            <a:r>
              <a:rPr lang="en-US" sz="2394" i="1" dirty="0"/>
              <a:t>What is covered?</a:t>
            </a:r>
          </a:p>
        </p:txBody>
      </p:sp>
      <p:sp>
        <p:nvSpPr>
          <p:cNvPr id="10" name="Title 2">
            <a:extLst>
              <a:ext uri="{FF2B5EF4-FFF2-40B4-BE49-F238E27FC236}">
                <a16:creationId xmlns:a16="http://schemas.microsoft.com/office/drawing/2014/main" id="{253BD691-794D-F84B-3A6D-C39F06058877}"/>
              </a:ext>
            </a:extLst>
          </p:cNvPr>
          <p:cNvSpPr>
            <a:spLocks noGrp="1"/>
          </p:cNvSpPr>
          <p:nvPr>
            <p:ph type="title"/>
          </p:nvPr>
        </p:nvSpPr>
        <p:spPr>
          <a:xfrm>
            <a:off x="384048" y="384050"/>
            <a:ext cx="11811000" cy="1325563"/>
          </a:xfrm>
        </p:spPr>
        <p:txBody>
          <a:bodyPr/>
          <a:lstStyle/>
          <a:p>
            <a:r>
              <a:rPr lang="en-US" dirty="0"/>
              <a:t>Fiduciary Liability</a:t>
            </a:r>
          </a:p>
        </p:txBody>
      </p:sp>
      <p:grpSp>
        <p:nvGrpSpPr>
          <p:cNvPr id="14" name="Group 13">
            <a:extLst>
              <a:ext uri="{FF2B5EF4-FFF2-40B4-BE49-F238E27FC236}">
                <a16:creationId xmlns:a16="http://schemas.microsoft.com/office/drawing/2014/main" id="{051B8029-CF30-186D-C897-BCC8EA7CFCAA}"/>
              </a:ext>
            </a:extLst>
          </p:cNvPr>
          <p:cNvGrpSpPr/>
          <p:nvPr/>
        </p:nvGrpSpPr>
        <p:grpSpPr>
          <a:xfrm>
            <a:off x="9186103" y="655373"/>
            <a:ext cx="2604843" cy="5516827"/>
            <a:chOff x="9213216" y="804336"/>
            <a:chExt cx="2604843" cy="5516827"/>
          </a:xfrm>
        </p:grpSpPr>
        <p:sp>
          <p:nvSpPr>
            <p:cNvPr id="15" name="Freeform 7">
              <a:extLst>
                <a:ext uri="{FF2B5EF4-FFF2-40B4-BE49-F238E27FC236}">
                  <a16:creationId xmlns:a16="http://schemas.microsoft.com/office/drawing/2014/main" id="{A256CE75-9628-657C-CB0F-394AFCA35C64}"/>
                </a:ext>
              </a:extLst>
            </p:cNvPr>
            <p:cNvSpPr>
              <a:spLocks/>
            </p:cNvSpPr>
            <p:nvPr/>
          </p:nvSpPr>
          <p:spPr bwMode="ltGray">
            <a:xfrm>
              <a:off x="10499267" y="804336"/>
              <a:ext cx="1262646" cy="1095616"/>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4">
                <a:lumMod val="20000"/>
                <a:lumOff val="80000"/>
              </a:schemeClr>
            </a:solidFill>
            <a:ln w="57150" cap="flat" cmpd="sng" algn="ctr">
              <a:solidFill>
                <a:schemeClr val="bg1"/>
              </a:solid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497" b="1" dirty="0">
                  <a:solidFill>
                    <a:schemeClr val="bg1"/>
                  </a:solidFill>
                </a:rPr>
                <a:t> </a:t>
              </a:r>
            </a:p>
          </p:txBody>
        </p:sp>
        <p:sp>
          <p:nvSpPr>
            <p:cNvPr id="16" name="Freeform 14">
              <a:extLst>
                <a:ext uri="{FF2B5EF4-FFF2-40B4-BE49-F238E27FC236}">
                  <a16:creationId xmlns:a16="http://schemas.microsoft.com/office/drawing/2014/main" id="{A71E9A71-20F9-3B24-3DA3-019B8DC71A8D}"/>
                </a:ext>
              </a:extLst>
            </p:cNvPr>
            <p:cNvSpPr>
              <a:spLocks/>
            </p:cNvSpPr>
            <p:nvPr/>
          </p:nvSpPr>
          <p:spPr bwMode="ltGray">
            <a:xfrm>
              <a:off x="9213216" y="3512245"/>
              <a:ext cx="1584146" cy="1374586"/>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4"/>
            </a:solidFill>
            <a:ln w="57150" cap="flat" cmpd="sng" algn="ctr">
              <a:no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594" b="1" dirty="0">
                  <a:solidFill>
                    <a:schemeClr val="bg1"/>
                  </a:solidFill>
                </a:rPr>
                <a:t>Fiduciary</a:t>
              </a:r>
              <a:br>
                <a:rPr lang="en-US" sz="1594" b="1" dirty="0">
                  <a:solidFill>
                    <a:schemeClr val="bg1"/>
                  </a:solidFill>
                </a:rPr>
              </a:br>
              <a:r>
                <a:rPr lang="en-US" sz="1594" b="1" dirty="0">
                  <a:solidFill>
                    <a:schemeClr val="bg1"/>
                  </a:solidFill>
                </a:rPr>
                <a:t>Liability</a:t>
              </a:r>
            </a:p>
          </p:txBody>
        </p:sp>
        <p:sp>
          <p:nvSpPr>
            <p:cNvPr id="17" name="Freeform 15">
              <a:extLst>
                <a:ext uri="{FF2B5EF4-FFF2-40B4-BE49-F238E27FC236}">
                  <a16:creationId xmlns:a16="http://schemas.microsoft.com/office/drawing/2014/main" id="{820B815A-C587-ED9C-45D9-28AFC52F7677}"/>
                </a:ext>
              </a:extLst>
            </p:cNvPr>
            <p:cNvSpPr>
              <a:spLocks/>
            </p:cNvSpPr>
            <p:nvPr/>
          </p:nvSpPr>
          <p:spPr bwMode="ltGray">
            <a:xfrm>
              <a:off x="9512750" y="1295609"/>
              <a:ext cx="1262646" cy="1095616"/>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4">
                <a:lumMod val="20000"/>
                <a:lumOff val="80000"/>
              </a:schemeClr>
            </a:solidFill>
            <a:ln w="57150" cap="flat" cmpd="sng" algn="ctr">
              <a:solidFill>
                <a:schemeClr val="bg1"/>
              </a:solid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497" b="1" dirty="0">
                  <a:solidFill>
                    <a:schemeClr val="bg1"/>
                  </a:solidFill>
                </a:rPr>
                <a:t> </a:t>
              </a:r>
            </a:p>
          </p:txBody>
        </p:sp>
        <p:sp>
          <p:nvSpPr>
            <p:cNvPr id="18" name="Freeform 18">
              <a:extLst>
                <a:ext uri="{FF2B5EF4-FFF2-40B4-BE49-F238E27FC236}">
                  <a16:creationId xmlns:a16="http://schemas.microsoft.com/office/drawing/2014/main" id="{0AD2DFA6-DC27-D4E2-FD1B-7FE010A8B5C7}"/>
                </a:ext>
              </a:extLst>
            </p:cNvPr>
            <p:cNvSpPr>
              <a:spLocks/>
            </p:cNvSpPr>
            <p:nvPr/>
          </p:nvSpPr>
          <p:spPr bwMode="ltGray">
            <a:xfrm>
              <a:off x="10465573" y="1920491"/>
              <a:ext cx="1262646" cy="1095616"/>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4">
                <a:lumMod val="20000"/>
                <a:lumOff val="80000"/>
              </a:schemeClr>
            </a:solidFill>
            <a:ln w="57150" cap="flat" cmpd="sng" algn="ctr">
              <a:solidFill>
                <a:schemeClr val="bg1"/>
              </a:solid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497" b="1" dirty="0">
                  <a:solidFill>
                    <a:schemeClr val="bg1"/>
                  </a:solidFill>
                </a:rPr>
                <a:t> </a:t>
              </a:r>
            </a:p>
          </p:txBody>
        </p:sp>
        <p:sp>
          <p:nvSpPr>
            <p:cNvPr id="26" name="Freeform 7">
              <a:extLst>
                <a:ext uri="{FF2B5EF4-FFF2-40B4-BE49-F238E27FC236}">
                  <a16:creationId xmlns:a16="http://schemas.microsoft.com/office/drawing/2014/main" id="{2D3A13B2-F5B5-E81A-2D19-6D670E4E8430}"/>
                </a:ext>
              </a:extLst>
            </p:cNvPr>
            <p:cNvSpPr>
              <a:spLocks/>
            </p:cNvSpPr>
            <p:nvPr/>
          </p:nvSpPr>
          <p:spPr bwMode="ltGray">
            <a:xfrm>
              <a:off x="10499267" y="3015747"/>
              <a:ext cx="1262646" cy="1095616"/>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4">
                <a:lumMod val="20000"/>
                <a:lumOff val="80000"/>
              </a:schemeClr>
            </a:solidFill>
            <a:ln w="57150" cap="flat" cmpd="sng" algn="ctr">
              <a:solidFill>
                <a:schemeClr val="bg1"/>
              </a:solid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497" b="1" dirty="0">
                  <a:solidFill>
                    <a:schemeClr val="bg1"/>
                  </a:solidFill>
                </a:rPr>
                <a:t> </a:t>
              </a:r>
            </a:p>
          </p:txBody>
        </p:sp>
        <p:sp>
          <p:nvSpPr>
            <p:cNvPr id="27" name="Freeform 7">
              <a:extLst>
                <a:ext uri="{FF2B5EF4-FFF2-40B4-BE49-F238E27FC236}">
                  <a16:creationId xmlns:a16="http://schemas.microsoft.com/office/drawing/2014/main" id="{381647D5-D141-34BE-3E3C-AE793A58E37F}"/>
                </a:ext>
              </a:extLst>
            </p:cNvPr>
            <p:cNvSpPr>
              <a:spLocks/>
            </p:cNvSpPr>
            <p:nvPr/>
          </p:nvSpPr>
          <p:spPr bwMode="ltGray">
            <a:xfrm>
              <a:off x="10555413" y="4150654"/>
              <a:ext cx="1262646" cy="1095615"/>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4">
                <a:lumMod val="20000"/>
                <a:lumOff val="80000"/>
              </a:schemeClr>
            </a:solidFill>
            <a:ln w="57150" cap="flat" cmpd="sng" algn="ctr">
              <a:solidFill>
                <a:schemeClr val="bg1"/>
              </a:solid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497" b="1" dirty="0">
                  <a:solidFill>
                    <a:schemeClr val="bg1"/>
                  </a:solidFill>
                </a:rPr>
                <a:t> </a:t>
              </a:r>
            </a:p>
          </p:txBody>
        </p:sp>
        <p:sp>
          <p:nvSpPr>
            <p:cNvPr id="28" name="Freeform 7">
              <a:extLst>
                <a:ext uri="{FF2B5EF4-FFF2-40B4-BE49-F238E27FC236}">
                  <a16:creationId xmlns:a16="http://schemas.microsoft.com/office/drawing/2014/main" id="{1B8E086E-F9E9-F398-E201-52073DFCAFE6}"/>
                </a:ext>
              </a:extLst>
            </p:cNvPr>
            <p:cNvSpPr>
              <a:spLocks/>
            </p:cNvSpPr>
            <p:nvPr/>
          </p:nvSpPr>
          <p:spPr bwMode="ltGray">
            <a:xfrm>
              <a:off x="10542713" y="5225548"/>
              <a:ext cx="1262646" cy="1095615"/>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4">
                <a:lumMod val="20000"/>
                <a:lumOff val="80000"/>
              </a:schemeClr>
            </a:solidFill>
            <a:ln w="57150" cap="flat" cmpd="sng" algn="ctr">
              <a:solidFill>
                <a:schemeClr val="bg1"/>
              </a:solid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497" b="1" dirty="0">
                  <a:solidFill>
                    <a:schemeClr val="bg1"/>
                  </a:solidFill>
                </a:rPr>
                <a:t> </a:t>
              </a:r>
            </a:p>
          </p:txBody>
        </p:sp>
      </p:grpSp>
    </p:spTree>
    <p:custDataLst>
      <p:tags r:id="rId1"/>
    </p:custDataLst>
    <p:extLst>
      <p:ext uri="{BB962C8B-B14F-4D97-AF65-F5344CB8AC3E}">
        <p14:creationId xmlns:p14="http://schemas.microsoft.com/office/powerpoint/2010/main" val="27740084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5CC2809-45E3-4C97-B9A9-1850B64D9064}"/>
              </a:ext>
            </a:extLst>
          </p:cNvPr>
          <p:cNvSpPr>
            <a:spLocks noGrp="1"/>
          </p:cNvSpPr>
          <p:nvPr>
            <p:ph type="title"/>
          </p:nvPr>
        </p:nvSpPr>
        <p:spPr/>
        <p:txBody>
          <a:bodyPr/>
          <a:lstStyle/>
          <a:p>
            <a:r>
              <a:rPr lang="en-US"/>
              <a:t>Fiduciary Liability</a:t>
            </a:r>
            <a:br>
              <a:rPr lang="en-US"/>
            </a:br>
            <a:r>
              <a:rPr lang="en-US" sz="2394" i="1"/>
              <a:t>Who is covered?</a:t>
            </a:r>
            <a:br>
              <a:rPr lang="en-US" sz="2394" i="1"/>
            </a:br>
            <a:endParaRPr lang="en-US"/>
          </a:p>
        </p:txBody>
      </p:sp>
      <p:sp>
        <p:nvSpPr>
          <p:cNvPr id="12" name="Title 1">
            <a:extLst>
              <a:ext uri="{FF2B5EF4-FFF2-40B4-BE49-F238E27FC236}">
                <a16:creationId xmlns:a16="http://schemas.microsoft.com/office/drawing/2014/main" id="{52A20932-3F11-4631-8E96-B398231B3C02}"/>
              </a:ext>
            </a:extLst>
          </p:cNvPr>
          <p:cNvSpPr txBox="1">
            <a:spLocks/>
          </p:cNvSpPr>
          <p:nvPr/>
        </p:nvSpPr>
        <p:spPr>
          <a:xfrm>
            <a:off x="398823" y="390508"/>
            <a:ext cx="11774167" cy="1321430"/>
          </a:xfrm>
          <a:prstGeom prst="rect">
            <a:avLst/>
          </a:prstGeom>
        </p:spPr>
        <p:txBody>
          <a:bodyPr vert="horz" lIns="91155" tIns="45577" rIns="91155" bIns="45577" rtlCol="0" anchor="t"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sz="2394" i="1" dirty="0"/>
          </a:p>
        </p:txBody>
      </p:sp>
      <p:sp>
        <p:nvSpPr>
          <p:cNvPr id="13" name="Text Placeholder 12"/>
          <p:cNvSpPr>
            <a:spLocks noGrp="1"/>
          </p:cNvSpPr>
          <p:nvPr>
            <p:ph type="body" sz="quarter" idx="11"/>
          </p:nvPr>
        </p:nvSpPr>
        <p:spPr>
          <a:xfrm>
            <a:off x="395930" y="1604005"/>
            <a:ext cx="11786432" cy="4790615"/>
          </a:xfrm>
        </p:spPr>
        <p:txBody>
          <a:bodyPr/>
          <a:lstStyle/>
          <a:p>
            <a:r>
              <a:rPr lang="en-US" dirty="0"/>
              <a:t>Similar to union liability insurance, the scope of </a:t>
            </a:r>
            <a:br>
              <a:rPr lang="en-US" dirty="0"/>
            </a:br>
            <a:r>
              <a:rPr lang="en-US" dirty="0"/>
              <a:t>who is insured is broad and flexible. </a:t>
            </a:r>
          </a:p>
          <a:p>
            <a:r>
              <a:rPr lang="en-US" dirty="0"/>
              <a:t>Included is coverage for the plan, former and </a:t>
            </a:r>
            <a:br>
              <a:rPr lang="en-US" dirty="0"/>
            </a:br>
            <a:r>
              <a:rPr lang="en-US" dirty="0"/>
              <a:t>current trustees, employees, committees and any </a:t>
            </a:r>
            <a:br>
              <a:rPr lang="en-US" dirty="0"/>
            </a:br>
            <a:r>
              <a:rPr lang="en-US" dirty="0"/>
              <a:t>others designated by endorsement.</a:t>
            </a:r>
          </a:p>
          <a:p>
            <a:endParaRPr lang="en-US" dirty="0"/>
          </a:p>
        </p:txBody>
      </p:sp>
      <p:grpSp>
        <p:nvGrpSpPr>
          <p:cNvPr id="2" name="Group 1">
            <a:extLst>
              <a:ext uri="{FF2B5EF4-FFF2-40B4-BE49-F238E27FC236}">
                <a16:creationId xmlns:a16="http://schemas.microsoft.com/office/drawing/2014/main" id="{FE46E386-6F09-F1C1-BC5D-CF3B5AF8CBD9}"/>
              </a:ext>
            </a:extLst>
          </p:cNvPr>
          <p:cNvGrpSpPr/>
          <p:nvPr/>
        </p:nvGrpSpPr>
        <p:grpSpPr>
          <a:xfrm>
            <a:off x="9186103" y="655373"/>
            <a:ext cx="2604843" cy="5516827"/>
            <a:chOff x="9213216" y="804336"/>
            <a:chExt cx="2604843" cy="5516827"/>
          </a:xfrm>
        </p:grpSpPr>
        <p:sp>
          <p:nvSpPr>
            <p:cNvPr id="4" name="Freeform 7">
              <a:extLst>
                <a:ext uri="{FF2B5EF4-FFF2-40B4-BE49-F238E27FC236}">
                  <a16:creationId xmlns:a16="http://schemas.microsoft.com/office/drawing/2014/main" id="{5EDE14EB-F499-1B8F-940B-DAAA65500F15}"/>
                </a:ext>
              </a:extLst>
            </p:cNvPr>
            <p:cNvSpPr>
              <a:spLocks/>
            </p:cNvSpPr>
            <p:nvPr/>
          </p:nvSpPr>
          <p:spPr bwMode="ltGray">
            <a:xfrm>
              <a:off x="10499267" y="804336"/>
              <a:ext cx="1262646" cy="1095616"/>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4">
                <a:lumMod val="20000"/>
                <a:lumOff val="80000"/>
              </a:schemeClr>
            </a:solidFill>
            <a:ln w="57150" cap="flat" cmpd="sng" algn="ctr">
              <a:solidFill>
                <a:schemeClr val="bg1"/>
              </a:solid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497" b="1" dirty="0">
                  <a:solidFill>
                    <a:schemeClr val="bg1"/>
                  </a:solidFill>
                </a:rPr>
                <a:t> </a:t>
              </a:r>
            </a:p>
          </p:txBody>
        </p:sp>
        <p:sp>
          <p:nvSpPr>
            <p:cNvPr id="5" name="Freeform 14">
              <a:extLst>
                <a:ext uri="{FF2B5EF4-FFF2-40B4-BE49-F238E27FC236}">
                  <a16:creationId xmlns:a16="http://schemas.microsoft.com/office/drawing/2014/main" id="{5CAAA833-0D7D-DC20-D229-4BA975901A73}"/>
                </a:ext>
              </a:extLst>
            </p:cNvPr>
            <p:cNvSpPr>
              <a:spLocks/>
            </p:cNvSpPr>
            <p:nvPr/>
          </p:nvSpPr>
          <p:spPr bwMode="ltGray">
            <a:xfrm>
              <a:off x="9213216" y="3512245"/>
              <a:ext cx="1584146" cy="1374586"/>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4"/>
            </a:solidFill>
            <a:ln w="57150" cap="flat" cmpd="sng" algn="ctr">
              <a:no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594" b="1" dirty="0">
                  <a:solidFill>
                    <a:schemeClr val="bg1"/>
                  </a:solidFill>
                </a:rPr>
                <a:t>Fiduciary</a:t>
              </a:r>
              <a:br>
                <a:rPr lang="en-US" sz="1594" b="1" dirty="0">
                  <a:solidFill>
                    <a:schemeClr val="bg1"/>
                  </a:solidFill>
                </a:rPr>
              </a:br>
              <a:r>
                <a:rPr lang="en-US" sz="1594" b="1" dirty="0">
                  <a:solidFill>
                    <a:schemeClr val="bg1"/>
                  </a:solidFill>
                </a:rPr>
                <a:t>Liability</a:t>
              </a:r>
            </a:p>
          </p:txBody>
        </p:sp>
        <p:sp>
          <p:nvSpPr>
            <p:cNvPr id="6" name="Freeform 15">
              <a:extLst>
                <a:ext uri="{FF2B5EF4-FFF2-40B4-BE49-F238E27FC236}">
                  <a16:creationId xmlns:a16="http://schemas.microsoft.com/office/drawing/2014/main" id="{94DAD11C-6F44-3C7F-6973-5AE11F3EE0FD}"/>
                </a:ext>
              </a:extLst>
            </p:cNvPr>
            <p:cNvSpPr>
              <a:spLocks/>
            </p:cNvSpPr>
            <p:nvPr/>
          </p:nvSpPr>
          <p:spPr bwMode="ltGray">
            <a:xfrm>
              <a:off x="9512750" y="1295609"/>
              <a:ext cx="1262646" cy="1095616"/>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4">
                <a:lumMod val="20000"/>
                <a:lumOff val="80000"/>
              </a:schemeClr>
            </a:solidFill>
            <a:ln w="57150" cap="flat" cmpd="sng" algn="ctr">
              <a:solidFill>
                <a:schemeClr val="bg1"/>
              </a:solid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497" b="1" dirty="0">
                  <a:solidFill>
                    <a:schemeClr val="bg1"/>
                  </a:solidFill>
                </a:rPr>
                <a:t> </a:t>
              </a:r>
            </a:p>
          </p:txBody>
        </p:sp>
        <p:sp>
          <p:nvSpPr>
            <p:cNvPr id="7" name="Freeform 18">
              <a:extLst>
                <a:ext uri="{FF2B5EF4-FFF2-40B4-BE49-F238E27FC236}">
                  <a16:creationId xmlns:a16="http://schemas.microsoft.com/office/drawing/2014/main" id="{EC71A1D8-4C6C-6DC7-AA30-D958CBF9573B}"/>
                </a:ext>
              </a:extLst>
            </p:cNvPr>
            <p:cNvSpPr>
              <a:spLocks/>
            </p:cNvSpPr>
            <p:nvPr/>
          </p:nvSpPr>
          <p:spPr bwMode="ltGray">
            <a:xfrm>
              <a:off x="10465573" y="1920491"/>
              <a:ext cx="1262646" cy="1095616"/>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4">
                <a:lumMod val="20000"/>
                <a:lumOff val="80000"/>
              </a:schemeClr>
            </a:solidFill>
            <a:ln w="57150" cap="flat" cmpd="sng" algn="ctr">
              <a:solidFill>
                <a:schemeClr val="bg1"/>
              </a:solid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497" b="1" dirty="0">
                  <a:solidFill>
                    <a:schemeClr val="bg1"/>
                  </a:solidFill>
                </a:rPr>
                <a:t> </a:t>
              </a:r>
            </a:p>
          </p:txBody>
        </p:sp>
        <p:sp>
          <p:nvSpPr>
            <p:cNvPr id="8" name="Freeform 7">
              <a:extLst>
                <a:ext uri="{FF2B5EF4-FFF2-40B4-BE49-F238E27FC236}">
                  <a16:creationId xmlns:a16="http://schemas.microsoft.com/office/drawing/2014/main" id="{FD05EC7B-879B-D0FA-B117-CB0B235CEEAC}"/>
                </a:ext>
              </a:extLst>
            </p:cNvPr>
            <p:cNvSpPr>
              <a:spLocks/>
            </p:cNvSpPr>
            <p:nvPr/>
          </p:nvSpPr>
          <p:spPr bwMode="ltGray">
            <a:xfrm>
              <a:off x="10499267" y="3015747"/>
              <a:ext cx="1262646" cy="1095616"/>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4">
                <a:lumMod val="20000"/>
                <a:lumOff val="80000"/>
              </a:schemeClr>
            </a:solidFill>
            <a:ln w="57150" cap="flat" cmpd="sng" algn="ctr">
              <a:solidFill>
                <a:schemeClr val="bg1"/>
              </a:solid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497" b="1" dirty="0">
                  <a:solidFill>
                    <a:schemeClr val="bg1"/>
                  </a:solidFill>
                </a:rPr>
                <a:t> </a:t>
              </a:r>
            </a:p>
          </p:txBody>
        </p:sp>
        <p:sp>
          <p:nvSpPr>
            <p:cNvPr id="9" name="Freeform 7">
              <a:extLst>
                <a:ext uri="{FF2B5EF4-FFF2-40B4-BE49-F238E27FC236}">
                  <a16:creationId xmlns:a16="http://schemas.microsoft.com/office/drawing/2014/main" id="{33C26A54-BA49-9F1A-F35E-CAF9558EAF7B}"/>
                </a:ext>
              </a:extLst>
            </p:cNvPr>
            <p:cNvSpPr>
              <a:spLocks/>
            </p:cNvSpPr>
            <p:nvPr/>
          </p:nvSpPr>
          <p:spPr bwMode="ltGray">
            <a:xfrm>
              <a:off x="10555413" y="4150654"/>
              <a:ext cx="1262646" cy="1095615"/>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4">
                <a:lumMod val="20000"/>
                <a:lumOff val="80000"/>
              </a:schemeClr>
            </a:solidFill>
            <a:ln w="57150" cap="flat" cmpd="sng" algn="ctr">
              <a:solidFill>
                <a:schemeClr val="bg1"/>
              </a:solid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497" b="1" dirty="0">
                  <a:solidFill>
                    <a:schemeClr val="bg1"/>
                  </a:solidFill>
                </a:rPr>
                <a:t> </a:t>
              </a:r>
            </a:p>
          </p:txBody>
        </p:sp>
        <p:sp>
          <p:nvSpPr>
            <p:cNvPr id="14" name="Freeform 7">
              <a:extLst>
                <a:ext uri="{FF2B5EF4-FFF2-40B4-BE49-F238E27FC236}">
                  <a16:creationId xmlns:a16="http://schemas.microsoft.com/office/drawing/2014/main" id="{DBB6302D-8848-F2ED-EDA4-1E5D98282C38}"/>
                </a:ext>
              </a:extLst>
            </p:cNvPr>
            <p:cNvSpPr>
              <a:spLocks/>
            </p:cNvSpPr>
            <p:nvPr/>
          </p:nvSpPr>
          <p:spPr bwMode="ltGray">
            <a:xfrm>
              <a:off x="10542713" y="5225548"/>
              <a:ext cx="1262646" cy="1095615"/>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4">
                <a:lumMod val="20000"/>
                <a:lumOff val="80000"/>
              </a:schemeClr>
            </a:solidFill>
            <a:ln w="57150" cap="flat" cmpd="sng" algn="ctr">
              <a:solidFill>
                <a:schemeClr val="bg1"/>
              </a:solid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497" b="1" dirty="0">
                  <a:solidFill>
                    <a:schemeClr val="bg1"/>
                  </a:solidFill>
                </a:rPr>
                <a:t> </a:t>
              </a:r>
            </a:p>
          </p:txBody>
        </p:sp>
      </p:grpSp>
    </p:spTree>
    <p:custDataLst>
      <p:tags r:id="rId1"/>
    </p:custDataLst>
    <p:extLst>
      <p:ext uri="{BB962C8B-B14F-4D97-AF65-F5344CB8AC3E}">
        <p14:creationId xmlns:p14="http://schemas.microsoft.com/office/powerpoint/2010/main" val="1198872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Placeholder 12"/>
          <p:cNvSpPr>
            <a:spLocks noGrp="1"/>
          </p:cNvSpPr>
          <p:nvPr>
            <p:ph type="body" sz="quarter" idx="11"/>
          </p:nvPr>
        </p:nvSpPr>
        <p:spPr>
          <a:xfrm>
            <a:off x="255268" y="1605907"/>
            <a:ext cx="9183083" cy="4785630"/>
          </a:xfrm>
        </p:spPr>
        <p:txBody>
          <a:bodyPr/>
          <a:lstStyle/>
          <a:p>
            <a:endParaRPr lang="en-US" dirty="0"/>
          </a:p>
          <a:p>
            <a:r>
              <a:rPr lang="en-US" dirty="0"/>
              <a:t>Prohibited transaction/</a:t>
            </a:r>
            <a:r>
              <a:rPr lang="en-US"/>
              <a:t>expenses — </a:t>
            </a:r>
            <a:r>
              <a:rPr lang="en-US" dirty="0"/>
              <a:t>$420,000 </a:t>
            </a:r>
            <a:br>
              <a:rPr lang="en-US" dirty="0"/>
            </a:br>
            <a:r>
              <a:rPr lang="en-US" dirty="0"/>
              <a:t>defense/indemnity</a:t>
            </a:r>
          </a:p>
          <a:p>
            <a:r>
              <a:rPr lang="en-US" dirty="0"/>
              <a:t>Plan assets for personal </a:t>
            </a:r>
            <a:r>
              <a:rPr lang="en-US"/>
              <a:t>use — </a:t>
            </a:r>
            <a:r>
              <a:rPr lang="en-US" dirty="0"/>
              <a:t>ongoing and $65,000</a:t>
            </a:r>
            <a:br>
              <a:rPr lang="en-US" dirty="0"/>
            </a:br>
            <a:r>
              <a:rPr lang="en-US" dirty="0"/>
              <a:t>in defense to date/split with </a:t>
            </a:r>
            <a:r>
              <a:rPr lang="en-US" dirty="0" err="1"/>
              <a:t>D&amp;O</a:t>
            </a:r>
            <a:r>
              <a:rPr lang="en-US" dirty="0"/>
              <a:t> policy</a:t>
            </a:r>
          </a:p>
          <a:p>
            <a:r>
              <a:rPr lang="en-US" dirty="0"/>
              <a:t>Delinquent Form 5500 exemption $1,3000</a:t>
            </a:r>
          </a:p>
        </p:txBody>
      </p:sp>
      <p:sp>
        <p:nvSpPr>
          <p:cNvPr id="12" name="Title 1">
            <a:extLst>
              <a:ext uri="{FF2B5EF4-FFF2-40B4-BE49-F238E27FC236}">
                <a16:creationId xmlns:a16="http://schemas.microsoft.com/office/drawing/2014/main" id="{52A20932-3F11-4631-8E96-B398231B3C02}"/>
              </a:ext>
            </a:extLst>
          </p:cNvPr>
          <p:cNvSpPr txBox="1">
            <a:spLocks/>
          </p:cNvSpPr>
          <p:nvPr/>
        </p:nvSpPr>
        <p:spPr>
          <a:xfrm>
            <a:off x="398823" y="390508"/>
            <a:ext cx="11774167" cy="1321430"/>
          </a:xfrm>
          <a:prstGeom prst="rect">
            <a:avLst/>
          </a:prstGeom>
        </p:spPr>
        <p:txBody>
          <a:bodyPr vert="horz" lIns="91155" tIns="45577" rIns="91155" bIns="45577" rtlCol="0" anchor="t"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388" dirty="0"/>
              <a:t>Fiduciary Liability</a:t>
            </a:r>
            <a:br>
              <a:rPr lang="en-US" sz="4388" dirty="0"/>
            </a:br>
            <a:r>
              <a:rPr lang="en-US" sz="2394" i="1" dirty="0" err="1"/>
              <a:t>JATC</a:t>
            </a:r>
            <a:r>
              <a:rPr lang="en-US" sz="2394" i="1" dirty="0"/>
              <a:t> Claim examples</a:t>
            </a:r>
          </a:p>
        </p:txBody>
      </p:sp>
      <p:grpSp>
        <p:nvGrpSpPr>
          <p:cNvPr id="2" name="Group 1">
            <a:extLst>
              <a:ext uri="{FF2B5EF4-FFF2-40B4-BE49-F238E27FC236}">
                <a16:creationId xmlns:a16="http://schemas.microsoft.com/office/drawing/2014/main" id="{D7A3FC70-C372-1692-FFE9-B260DC04A695}"/>
              </a:ext>
            </a:extLst>
          </p:cNvPr>
          <p:cNvGrpSpPr/>
          <p:nvPr/>
        </p:nvGrpSpPr>
        <p:grpSpPr>
          <a:xfrm>
            <a:off x="9186103" y="655373"/>
            <a:ext cx="2604843" cy="5516827"/>
            <a:chOff x="9213216" y="804336"/>
            <a:chExt cx="2604843" cy="5516827"/>
          </a:xfrm>
        </p:grpSpPr>
        <p:sp>
          <p:nvSpPr>
            <p:cNvPr id="3" name="Freeform 7">
              <a:extLst>
                <a:ext uri="{FF2B5EF4-FFF2-40B4-BE49-F238E27FC236}">
                  <a16:creationId xmlns:a16="http://schemas.microsoft.com/office/drawing/2014/main" id="{FE880234-B070-94D6-1ECC-B1F7A6C1DA29}"/>
                </a:ext>
              </a:extLst>
            </p:cNvPr>
            <p:cNvSpPr>
              <a:spLocks/>
            </p:cNvSpPr>
            <p:nvPr/>
          </p:nvSpPr>
          <p:spPr bwMode="ltGray">
            <a:xfrm>
              <a:off x="10499267" y="804336"/>
              <a:ext cx="1262646" cy="1095616"/>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4">
                <a:lumMod val="20000"/>
                <a:lumOff val="80000"/>
              </a:schemeClr>
            </a:solidFill>
            <a:ln w="57150" cap="flat" cmpd="sng" algn="ctr">
              <a:solidFill>
                <a:schemeClr val="bg1"/>
              </a:solid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497" b="1" dirty="0">
                  <a:solidFill>
                    <a:schemeClr val="bg1"/>
                  </a:solidFill>
                </a:rPr>
                <a:t> </a:t>
              </a:r>
            </a:p>
          </p:txBody>
        </p:sp>
        <p:sp>
          <p:nvSpPr>
            <p:cNvPr id="4" name="Freeform 14">
              <a:extLst>
                <a:ext uri="{FF2B5EF4-FFF2-40B4-BE49-F238E27FC236}">
                  <a16:creationId xmlns:a16="http://schemas.microsoft.com/office/drawing/2014/main" id="{342C65E4-CE11-FEF7-DB26-F3CDD6E29111}"/>
                </a:ext>
              </a:extLst>
            </p:cNvPr>
            <p:cNvSpPr>
              <a:spLocks/>
            </p:cNvSpPr>
            <p:nvPr/>
          </p:nvSpPr>
          <p:spPr bwMode="ltGray">
            <a:xfrm>
              <a:off x="9213216" y="3512245"/>
              <a:ext cx="1584146" cy="1374586"/>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4"/>
            </a:solidFill>
            <a:ln w="57150" cap="flat" cmpd="sng" algn="ctr">
              <a:no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594" b="1" dirty="0">
                  <a:solidFill>
                    <a:schemeClr val="bg1"/>
                  </a:solidFill>
                </a:rPr>
                <a:t>Fiduciary</a:t>
              </a:r>
              <a:br>
                <a:rPr lang="en-US" sz="1594" b="1" dirty="0">
                  <a:solidFill>
                    <a:schemeClr val="bg1"/>
                  </a:solidFill>
                </a:rPr>
              </a:br>
              <a:r>
                <a:rPr lang="en-US" sz="1594" b="1" dirty="0">
                  <a:solidFill>
                    <a:schemeClr val="bg1"/>
                  </a:solidFill>
                </a:rPr>
                <a:t>Liability</a:t>
              </a:r>
            </a:p>
          </p:txBody>
        </p:sp>
        <p:sp>
          <p:nvSpPr>
            <p:cNvPr id="5" name="Freeform 15">
              <a:extLst>
                <a:ext uri="{FF2B5EF4-FFF2-40B4-BE49-F238E27FC236}">
                  <a16:creationId xmlns:a16="http://schemas.microsoft.com/office/drawing/2014/main" id="{B959617F-61DC-FD25-BA1E-1A2B55C0226E}"/>
                </a:ext>
              </a:extLst>
            </p:cNvPr>
            <p:cNvSpPr>
              <a:spLocks/>
            </p:cNvSpPr>
            <p:nvPr/>
          </p:nvSpPr>
          <p:spPr bwMode="ltGray">
            <a:xfrm>
              <a:off x="9512750" y="1295609"/>
              <a:ext cx="1262646" cy="1095616"/>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4">
                <a:lumMod val="20000"/>
                <a:lumOff val="80000"/>
              </a:schemeClr>
            </a:solidFill>
            <a:ln w="57150" cap="flat" cmpd="sng" algn="ctr">
              <a:solidFill>
                <a:schemeClr val="bg1"/>
              </a:solid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497" b="1" dirty="0">
                  <a:solidFill>
                    <a:schemeClr val="bg1"/>
                  </a:solidFill>
                </a:rPr>
                <a:t> </a:t>
              </a:r>
            </a:p>
          </p:txBody>
        </p:sp>
        <p:sp>
          <p:nvSpPr>
            <p:cNvPr id="6" name="Freeform 18">
              <a:extLst>
                <a:ext uri="{FF2B5EF4-FFF2-40B4-BE49-F238E27FC236}">
                  <a16:creationId xmlns:a16="http://schemas.microsoft.com/office/drawing/2014/main" id="{19D696E6-4520-4A70-50DC-7A7BB79FE32D}"/>
                </a:ext>
              </a:extLst>
            </p:cNvPr>
            <p:cNvSpPr>
              <a:spLocks/>
            </p:cNvSpPr>
            <p:nvPr/>
          </p:nvSpPr>
          <p:spPr bwMode="ltGray">
            <a:xfrm>
              <a:off x="10465573" y="1920491"/>
              <a:ext cx="1262646" cy="1095616"/>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4">
                <a:lumMod val="20000"/>
                <a:lumOff val="80000"/>
              </a:schemeClr>
            </a:solidFill>
            <a:ln w="57150" cap="flat" cmpd="sng" algn="ctr">
              <a:solidFill>
                <a:schemeClr val="bg1"/>
              </a:solid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497" b="1" dirty="0">
                  <a:solidFill>
                    <a:schemeClr val="bg1"/>
                  </a:solidFill>
                </a:rPr>
                <a:t> </a:t>
              </a:r>
            </a:p>
          </p:txBody>
        </p:sp>
        <p:sp>
          <p:nvSpPr>
            <p:cNvPr id="7" name="Freeform 7">
              <a:extLst>
                <a:ext uri="{FF2B5EF4-FFF2-40B4-BE49-F238E27FC236}">
                  <a16:creationId xmlns:a16="http://schemas.microsoft.com/office/drawing/2014/main" id="{6E30B251-8192-A58F-077F-379847DD57F0}"/>
                </a:ext>
              </a:extLst>
            </p:cNvPr>
            <p:cNvSpPr>
              <a:spLocks/>
            </p:cNvSpPr>
            <p:nvPr/>
          </p:nvSpPr>
          <p:spPr bwMode="ltGray">
            <a:xfrm>
              <a:off x="10499267" y="3015747"/>
              <a:ext cx="1262646" cy="1095616"/>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4">
                <a:lumMod val="20000"/>
                <a:lumOff val="80000"/>
              </a:schemeClr>
            </a:solidFill>
            <a:ln w="57150" cap="flat" cmpd="sng" algn="ctr">
              <a:solidFill>
                <a:schemeClr val="bg1"/>
              </a:solid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497" b="1" dirty="0">
                  <a:solidFill>
                    <a:schemeClr val="bg1"/>
                  </a:solidFill>
                </a:rPr>
                <a:t> </a:t>
              </a:r>
            </a:p>
          </p:txBody>
        </p:sp>
        <p:sp>
          <p:nvSpPr>
            <p:cNvPr id="8" name="Freeform 7">
              <a:extLst>
                <a:ext uri="{FF2B5EF4-FFF2-40B4-BE49-F238E27FC236}">
                  <a16:creationId xmlns:a16="http://schemas.microsoft.com/office/drawing/2014/main" id="{360D4E23-4BA6-3922-F9D6-0895676A40AC}"/>
                </a:ext>
              </a:extLst>
            </p:cNvPr>
            <p:cNvSpPr>
              <a:spLocks/>
            </p:cNvSpPr>
            <p:nvPr/>
          </p:nvSpPr>
          <p:spPr bwMode="ltGray">
            <a:xfrm>
              <a:off x="10555413" y="4150654"/>
              <a:ext cx="1262646" cy="1095615"/>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4">
                <a:lumMod val="20000"/>
                <a:lumOff val="80000"/>
              </a:schemeClr>
            </a:solidFill>
            <a:ln w="57150" cap="flat" cmpd="sng" algn="ctr">
              <a:solidFill>
                <a:schemeClr val="bg1"/>
              </a:solid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497" b="1" dirty="0">
                  <a:solidFill>
                    <a:schemeClr val="bg1"/>
                  </a:solidFill>
                </a:rPr>
                <a:t> </a:t>
              </a:r>
            </a:p>
          </p:txBody>
        </p:sp>
        <p:sp>
          <p:nvSpPr>
            <p:cNvPr id="9" name="Freeform 7">
              <a:extLst>
                <a:ext uri="{FF2B5EF4-FFF2-40B4-BE49-F238E27FC236}">
                  <a16:creationId xmlns:a16="http://schemas.microsoft.com/office/drawing/2014/main" id="{94DC7309-54E8-0873-5F4F-7D59E1C3A965}"/>
                </a:ext>
              </a:extLst>
            </p:cNvPr>
            <p:cNvSpPr>
              <a:spLocks/>
            </p:cNvSpPr>
            <p:nvPr/>
          </p:nvSpPr>
          <p:spPr bwMode="ltGray">
            <a:xfrm>
              <a:off x="10542713" y="5225548"/>
              <a:ext cx="1262646" cy="1095615"/>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4">
                <a:lumMod val="20000"/>
                <a:lumOff val="80000"/>
              </a:schemeClr>
            </a:solidFill>
            <a:ln w="57150" cap="flat" cmpd="sng" algn="ctr">
              <a:solidFill>
                <a:schemeClr val="bg1"/>
              </a:solid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497" b="1" dirty="0">
                  <a:solidFill>
                    <a:schemeClr val="bg1"/>
                  </a:solidFill>
                </a:rPr>
                <a:t> </a:t>
              </a:r>
            </a:p>
          </p:txBody>
        </p:sp>
      </p:grpSp>
    </p:spTree>
    <p:custDataLst>
      <p:tags r:id="rId1"/>
    </p:custDataLst>
    <p:extLst>
      <p:ext uri="{BB962C8B-B14F-4D97-AF65-F5344CB8AC3E}">
        <p14:creationId xmlns:p14="http://schemas.microsoft.com/office/powerpoint/2010/main" val="26433618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95930" y="390383"/>
            <a:ext cx="11786432" cy="1322806"/>
          </a:xfrm>
        </p:spPr>
        <p:txBody>
          <a:bodyPr/>
          <a:lstStyle/>
          <a:p>
            <a:r>
              <a:rPr lang="en-US" dirty="0"/>
              <a:t>ERISA/Fidelity Bonds</a:t>
            </a:r>
          </a:p>
        </p:txBody>
      </p:sp>
      <p:sp>
        <p:nvSpPr>
          <p:cNvPr id="13" name="Text Placeholder 12"/>
          <p:cNvSpPr>
            <a:spLocks noGrp="1"/>
          </p:cNvSpPr>
          <p:nvPr>
            <p:ph type="body" sz="quarter" idx="11"/>
          </p:nvPr>
        </p:nvSpPr>
        <p:spPr>
          <a:xfrm>
            <a:off x="396058" y="1604005"/>
            <a:ext cx="8468842" cy="4790615"/>
          </a:xfrm>
        </p:spPr>
        <p:txBody>
          <a:bodyPr/>
          <a:lstStyle/>
          <a:p>
            <a:r>
              <a:rPr lang="en-US" dirty="0"/>
              <a:t>Required to obtain in order to protect assets</a:t>
            </a:r>
          </a:p>
          <a:p>
            <a:r>
              <a:rPr lang="en-US" dirty="0"/>
              <a:t>Must be equal to 10% of assets; $500,000 Maximum Limit required (per occurrence)</a:t>
            </a:r>
          </a:p>
          <a:p>
            <a:r>
              <a:rPr lang="en-US" dirty="0"/>
              <a:t>Inflation Guard is recommended if the limit obtained is less than $500,000</a:t>
            </a:r>
          </a:p>
          <a:p>
            <a:r>
              <a:rPr lang="en-US" dirty="0"/>
              <a:t>No deductible for employee theft</a:t>
            </a:r>
          </a:p>
          <a:p>
            <a:r>
              <a:rPr lang="en-US" dirty="0"/>
              <a:t>Consider third party coverages </a:t>
            </a:r>
          </a:p>
        </p:txBody>
      </p:sp>
      <p:grpSp>
        <p:nvGrpSpPr>
          <p:cNvPr id="2" name="Group 1">
            <a:extLst>
              <a:ext uri="{FF2B5EF4-FFF2-40B4-BE49-F238E27FC236}">
                <a16:creationId xmlns:a16="http://schemas.microsoft.com/office/drawing/2014/main" id="{BDA30410-B7D5-1CF9-F567-A6815481DFE0}"/>
              </a:ext>
            </a:extLst>
          </p:cNvPr>
          <p:cNvGrpSpPr/>
          <p:nvPr/>
        </p:nvGrpSpPr>
        <p:grpSpPr>
          <a:xfrm>
            <a:off x="9485637" y="609600"/>
            <a:ext cx="2536969" cy="5867400"/>
            <a:chOff x="9512750" y="758563"/>
            <a:chExt cx="2536969" cy="5867400"/>
          </a:xfrm>
        </p:grpSpPr>
        <p:sp>
          <p:nvSpPr>
            <p:cNvPr id="4" name="Freeform 7">
              <a:extLst>
                <a:ext uri="{FF2B5EF4-FFF2-40B4-BE49-F238E27FC236}">
                  <a16:creationId xmlns:a16="http://schemas.microsoft.com/office/drawing/2014/main" id="{D047B710-BC50-EFBB-B273-ABD386EA1719}"/>
                </a:ext>
              </a:extLst>
            </p:cNvPr>
            <p:cNvSpPr>
              <a:spLocks/>
            </p:cNvSpPr>
            <p:nvPr/>
          </p:nvSpPr>
          <p:spPr bwMode="ltGray">
            <a:xfrm>
              <a:off x="10499267" y="758563"/>
              <a:ext cx="1262646" cy="1095616"/>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4">
                <a:lumMod val="20000"/>
                <a:lumOff val="80000"/>
              </a:schemeClr>
            </a:solidFill>
            <a:ln w="57150" cap="flat" cmpd="sng" algn="ctr">
              <a:solidFill>
                <a:schemeClr val="bg1"/>
              </a:solid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497" b="1" dirty="0">
                  <a:solidFill>
                    <a:schemeClr val="bg1"/>
                  </a:solidFill>
                </a:rPr>
                <a:t> </a:t>
              </a:r>
            </a:p>
          </p:txBody>
        </p:sp>
        <p:sp>
          <p:nvSpPr>
            <p:cNvPr id="5" name="Freeform 14">
              <a:extLst>
                <a:ext uri="{FF2B5EF4-FFF2-40B4-BE49-F238E27FC236}">
                  <a16:creationId xmlns:a16="http://schemas.microsoft.com/office/drawing/2014/main" id="{5543DD58-CC67-5BDD-D18B-3D932EF6AA2F}"/>
                </a:ext>
              </a:extLst>
            </p:cNvPr>
            <p:cNvSpPr>
              <a:spLocks/>
            </p:cNvSpPr>
            <p:nvPr/>
          </p:nvSpPr>
          <p:spPr bwMode="ltGray">
            <a:xfrm>
              <a:off x="10465573" y="4111363"/>
              <a:ext cx="1584146" cy="1374586"/>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5"/>
            </a:solidFill>
            <a:ln w="57150" cap="flat" cmpd="sng" algn="ctr">
              <a:no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594" b="1" dirty="0">
                  <a:solidFill>
                    <a:schemeClr val="bg1"/>
                  </a:solidFill>
                </a:rPr>
                <a:t>ERISA/</a:t>
              </a:r>
              <a:br>
                <a:rPr lang="en-US" sz="1594" b="1" dirty="0">
                  <a:solidFill>
                    <a:schemeClr val="bg1"/>
                  </a:solidFill>
                </a:rPr>
              </a:br>
              <a:r>
                <a:rPr lang="en-US" sz="1594" b="1" dirty="0">
                  <a:solidFill>
                    <a:schemeClr val="bg1"/>
                  </a:solidFill>
                </a:rPr>
                <a:t>Fidelity </a:t>
              </a:r>
              <a:br>
                <a:rPr lang="en-US" sz="1594" b="1" dirty="0">
                  <a:solidFill>
                    <a:schemeClr val="bg1"/>
                  </a:solidFill>
                </a:rPr>
              </a:br>
              <a:r>
                <a:rPr lang="en-US" sz="1594" b="1" dirty="0">
                  <a:solidFill>
                    <a:schemeClr val="bg1"/>
                  </a:solidFill>
                </a:rPr>
                <a:t>Bonds</a:t>
              </a:r>
            </a:p>
          </p:txBody>
        </p:sp>
        <p:sp>
          <p:nvSpPr>
            <p:cNvPr id="6" name="Freeform 15">
              <a:extLst>
                <a:ext uri="{FF2B5EF4-FFF2-40B4-BE49-F238E27FC236}">
                  <a16:creationId xmlns:a16="http://schemas.microsoft.com/office/drawing/2014/main" id="{42B54D12-EBCB-E146-90F4-624E70167B5D}"/>
                </a:ext>
              </a:extLst>
            </p:cNvPr>
            <p:cNvSpPr>
              <a:spLocks/>
            </p:cNvSpPr>
            <p:nvPr/>
          </p:nvSpPr>
          <p:spPr bwMode="ltGray">
            <a:xfrm>
              <a:off x="9512750" y="1249836"/>
              <a:ext cx="1262646" cy="1095616"/>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4">
                <a:lumMod val="20000"/>
                <a:lumOff val="80000"/>
              </a:schemeClr>
            </a:solidFill>
            <a:ln w="57150" cap="flat" cmpd="sng" algn="ctr">
              <a:solidFill>
                <a:schemeClr val="bg1"/>
              </a:solid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497" b="1" dirty="0">
                  <a:solidFill>
                    <a:schemeClr val="bg1"/>
                  </a:solidFill>
                </a:rPr>
                <a:t> </a:t>
              </a:r>
            </a:p>
          </p:txBody>
        </p:sp>
        <p:sp>
          <p:nvSpPr>
            <p:cNvPr id="7" name="Freeform 18">
              <a:extLst>
                <a:ext uri="{FF2B5EF4-FFF2-40B4-BE49-F238E27FC236}">
                  <a16:creationId xmlns:a16="http://schemas.microsoft.com/office/drawing/2014/main" id="{3030AC08-311E-4586-BE4A-4B07DBCCD956}"/>
                </a:ext>
              </a:extLst>
            </p:cNvPr>
            <p:cNvSpPr>
              <a:spLocks/>
            </p:cNvSpPr>
            <p:nvPr/>
          </p:nvSpPr>
          <p:spPr bwMode="ltGray">
            <a:xfrm>
              <a:off x="10465573" y="1874718"/>
              <a:ext cx="1262646" cy="1095616"/>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4">
                <a:lumMod val="20000"/>
                <a:lumOff val="80000"/>
              </a:schemeClr>
            </a:solidFill>
            <a:ln w="57150" cap="flat" cmpd="sng" algn="ctr">
              <a:solidFill>
                <a:schemeClr val="bg1"/>
              </a:solid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497" b="1" dirty="0">
                  <a:solidFill>
                    <a:schemeClr val="bg1"/>
                  </a:solidFill>
                </a:rPr>
                <a:t> </a:t>
              </a:r>
            </a:p>
          </p:txBody>
        </p:sp>
        <p:sp>
          <p:nvSpPr>
            <p:cNvPr id="8" name="Freeform 7">
              <a:extLst>
                <a:ext uri="{FF2B5EF4-FFF2-40B4-BE49-F238E27FC236}">
                  <a16:creationId xmlns:a16="http://schemas.microsoft.com/office/drawing/2014/main" id="{915D88D1-AA15-A877-CEB2-C9C52FA53459}"/>
                </a:ext>
              </a:extLst>
            </p:cNvPr>
            <p:cNvSpPr>
              <a:spLocks/>
            </p:cNvSpPr>
            <p:nvPr/>
          </p:nvSpPr>
          <p:spPr bwMode="ltGray">
            <a:xfrm>
              <a:off x="10499267" y="2969974"/>
              <a:ext cx="1262646" cy="1095616"/>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4">
                <a:lumMod val="20000"/>
                <a:lumOff val="80000"/>
              </a:schemeClr>
            </a:solidFill>
            <a:ln w="57150" cap="flat" cmpd="sng" algn="ctr">
              <a:solidFill>
                <a:schemeClr val="bg1"/>
              </a:solid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497" b="1" dirty="0">
                  <a:solidFill>
                    <a:schemeClr val="bg1"/>
                  </a:solidFill>
                </a:rPr>
                <a:t> </a:t>
              </a:r>
            </a:p>
          </p:txBody>
        </p:sp>
        <p:sp>
          <p:nvSpPr>
            <p:cNvPr id="15" name="Freeform 7">
              <a:extLst>
                <a:ext uri="{FF2B5EF4-FFF2-40B4-BE49-F238E27FC236}">
                  <a16:creationId xmlns:a16="http://schemas.microsoft.com/office/drawing/2014/main" id="{DB930A61-A783-5EEA-86BB-85CF3765FABD}"/>
                </a:ext>
              </a:extLst>
            </p:cNvPr>
            <p:cNvSpPr>
              <a:spLocks/>
            </p:cNvSpPr>
            <p:nvPr/>
          </p:nvSpPr>
          <p:spPr bwMode="ltGray">
            <a:xfrm>
              <a:off x="9546444" y="3546239"/>
              <a:ext cx="1262646" cy="1095615"/>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4">
                <a:lumMod val="20000"/>
                <a:lumOff val="80000"/>
              </a:schemeClr>
            </a:solidFill>
            <a:ln w="57150" cap="flat" cmpd="sng" algn="ctr">
              <a:solidFill>
                <a:schemeClr val="bg1"/>
              </a:solid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497" b="1" dirty="0">
                  <a:solidFill>
                    <a:schemeClr val="bg1"/>
                  </a:solidFill>
                </a:rPr>
                <a:t> </a:t>
              </a:r>
            </a:p>
          </p:txBody>
        </p:sp>
        <p:sp>
          <p:nvSpPr>
            <p:cNvPr id="18" name="Freeform 7">
              <a:extLst>
                <a:ext uri="{FF2B5EF4-FFF2-40B4-BE49-F238E27FC236}">
                  <a16:creationId xmlns:a16="http://schemas.microsoft.com/office/drawing/2014/main" id="{63FDCBA2-B143-33C7-EAA4-56559178E284}"/>
                </a:ext>
              </a:extLst>
            </p:cNvPr>
            <p:cNvSpPr>
              <a:spLocks/>
            </p:cNvSpPr>
            <p:nvPr/>
          </p:nvSpPr>
          <p:spPr bwMode="ltGray">
            <a:xfrm>
              <a:off x="10575467" y="5530348"/>
              <a:ext cx="1262646" cy="1095615"/>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4">
                <a:lumMod val="20000"/>
                <a:lumOff val="80000"/>
              </a:schemeClr>
            </a:solidFill>
            <a:ln w="57150" cap="flat" cmpd="sng" algn="ctr">
              <a:solidFill>
                <a:schemeClr val="bg1"/>
              </a:solid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497" b="1" dirty="0">
                  <a:solidFill>
                    <a:schemeClr val="bg1"/>
                  </a:solidFill>
                </a:rPr>
                <a:t> </a:t>
              </a:r>
            </a:p>
          </p:txBody>
        </p:sp>
      </p:grpSp>
    </p:spTree>
    <p:custDataLst>
      <p:tags r:id="rId1"/>
    </p:custDataLst>
    <p:extLst>
      <p:ext uri="{BB962C8B-B14F-4D97-AF65-F5344CB8AC3E}">
        <p14:creationId xmlns:p14="http://schemas.microsoft.com/office/powerpoint/2010/main" val="19124662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ERISA/Fidelity Bond</a:t>
            </a:r>
            <a:br>
              <a:rPr lang="en-US" dirty="0"/>
            </a:br>
            <a:r>
              <a:rPr lang="en-US" sz="2394" i="1" dirty="0"/>
              <a:t>Claim examples</a:t>
            </a:r>
          </a:p>
        </p:txBody>
      </p:sp>
      <p:sp>
        <p:nvSpPr>
          <p:cNvPr id="13" name="Text Placeholder 12"/>
          <p:cNvSpPr>
            <a:spLocks noGrp="1"/>
          </p:cNvSpPr>
          <p:nvPr>
            <p:ph type="body" sz="quarter" idx="11"/>
          </p:nvPr>
        </p:nvSpPr>
        <p:spPr>
          <a:xfrm>
            <a:off x="255266" y="1605907"/>
            <a:ext cx="8879235" cy="4785630"/>
          </a:xfrm>
        </p:spPr>
        <p:txBody>
          <a:bodyPr/>
          <a:lstStyle/>
          <a:p>
            <a:r>
              <a:rPr lang="en-US" sz="2591" dirty="0"/>
              <a:t>Employee did not collect contributions and tried to cover up for the </a:t>
            </a:r>
            <a:r>
              <a:rPr lang="en-US" sz="2591"/>
              <a:t>employer — </a:t>
            </a:r>
            <a:r>
              <a:rPr lang="en-US" sz="2591" dirty="0"/>
              <a:t>$500,000 to plan</a:t>
            </a:r>
          </a:p>
          <a:p>
            <a:r>
              <a:rPr lang="en-US" sz="2591" dirty="0"/>
              <a:t>Trustee uses plan assets to stockpile his home with electronics from Best </a:t>
            </a:r>
            <a:r>
              <a:rPr lang="en-US" sz="2591"/>
              <a:t>Buy  —  </a:t>
            </a:r>
            <a:r>
              <a:rPr lang="en-US" sz="2591" dirty="0"/>
              <a:t>$500,000 to plan</a:t>
            </a:r>
          </a:p>
          <a:p>
            <a:r>
              <a:rPr lang="en-US" sz="2591" dirty="0"/>
              <a:t>Employee stole over $1,000,000 over 10 years through </a:t>
            </a:r>
            <a:r>
              <a:rPr lang="en-US" sz="2591"/>
              <a:t>payroll  — $</a:t>
            </a:r>
            <a:r>
              <a:rPr lang="en-US" sz="2591" dirty="0"/>
              <a:t>500,000 to plan</a:t>
            </a:r>
          </a:p>
        </p:txBody>
      </p:sp>
      <p:grpSp>
        <p:nvGrpSpPr>
          <p:cNvPr id="2" name="Group 1">
            <a:extLst>
              <a:ext uri="{FF2B5EF4-FFF2-40B4-BE49-F238E27FC236}">
                <a16:creationId xmlns:a16="http://schemas.microsoft.com/office/drawing/2014/main" id="{BBD8AD5F-9D9B-A570-4598-FDCA5651F329}"/>
              </a:ext>
            </a:extLst>
          </p:cNvPr>
          <p:cNvGrpSpPr/>
          <p:nvPr/>
        </p:nvGrpSpPr>
        <p:grpSpPr>
          <a:xfrm>
            <a:off x="9485637" y="609600"/>
            <a:ext cx="2536969" cy="5867400"/>
            <a:chOff x="9512750" y="758563"/>
            <a:chExt cx="2536969" cy="5867400"/>
          </a:xfrm>
        </p:grpSpPr>
        <p:sp>
          <p:nvSpPr>
            <p:cNvPr id="4" name="Freeform 7">
              <a:extLst>
                <a:ext uri="{FF2B5EF4-FFF2-40B4-BE49-F238E27FC236}">
                  <a16:creationId xmlns:a16="http://schemas.microsoft.com/office/drawing/2014/main" id="{9A3AA6CC-EB72-D31B-13D8-7B557CCF49CB}"/>
                </a:ext>
              </a:extLst>
            </p:cNvPr>
            <p:cNvSpPr>
              <a:spLocks/>
            </p:cNvSpPr>
            <p:nvPr/>
          </p:nvSpPr>
          <p:spPr bwMode="ltGray">
            <a:xfrm>
              <a:off x="10499267" y="758563"/>
              <a:ext cx="1262646" cy="1095616"/>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4">
                <a:lumMod val="20000"/>
                <a:lumOff val="80000"/>
              </a:schemeClr>
            </a:solidFill>
            <a:ln w="57150" cap="flat" cmpd="sng" algn="ctr">
              <a:solidFill>
                <a:schemeClr val="bg1"/>
              </a:solid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497" b="1" dirty="0">
                  <a:solidFill>
                    <a:schemeClr val="bg1"/>
                  </a:solidFill>
                </a:rPr>
                <a:t> </a:t>
              </a:r>
            </a:p>
          </p:txBody>
        </p:sp>
        <p:sp>
          <p:nvSpPr>
            <p:cNvPr id="5" name="Freeform 14">
              <a:extLst>
                <a:ext uri="{FF2B5EF4-FFF2-40B4-BE49-F238E27FC236}">
                  <a16:creationId xmlns:a16="http://schemas.microsoft.com/office/drawing/2014/main" id="{7C763717-9926-0A3C-BA4E-706FF3EFCFC9}"/>
                </a:ext>
              </a:extLst>
            </p:cNvPr>
            <p:cNvSpPr>
              <a:spLocks/>
            </p:cNvSpPr>
            <p:nvPr/>
          </p:nvSpPr>
          <p:spPr bwMode="ltGray">
            <a:xfrm>
              <a:off x="10465573" y="4111363"/>
              <a:ext cx="1584146" cy="1374586"/>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5"/>
            </a:solidFill>
            <a:ln w="57150" cap="flat" cmpd="sng" algn="ctr">
              <a:no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594" b="1" dirty="0">
                  <a:solidFill>
                    <a:schemeClr val="bg1"/>
                  </a:solidFill>
                </a:rPr>
                <a:t>ERISA/</a:t>
              </a:r>
              <a:br>
                <a:rPr lang="en-US" sz="1594" b="1" dirty="0">
                  <a:solidFill>
                    <a:schemeClr val="bg1"/>
                  </a:solidFill>
                </a:rPr>
              </a:br>
              <a:r>
                <a:rPr lang="en-US" sz="1594" b="1" dirty="0">
                  <a:solidFill>
                    <a:schemeClr val="bg1"/>
                  </a:solidFill>
                </a:rPr>
                <a:t>Fidelity </a:t>
              </a:r>
              <a:br>
                <a:rPr lang="en-US" sz="1594" b="1" dirty="0">
                  <a:solidFill>
                    <a:schemeClr val="bg1"/>
                  </a:solidFill>
                </a:rPr>
              </a:br>
              <a:r>
                <a:rPr lang="en-US" sz="1594" b="1" dirty="0">
                  <a:solidFill>
                    <a:schemeClr val="bg1"/>
                  </a:solidFill>
                </a:rPr>
                <a:t>Bonds</a:t>
              </a:r>
            </a:p>
          </p:txBody>
        </p:sp>
        <p:sp>
          <p:nvSpPr>
            <p:cNvPr id="6" name="Freeform 15">
              <a:extLst>
                <a:ext uri="{FF2B5EF4-FFF2-40B4-BE49-F238E27FC236}">
                  <a16:creationId xmlns:a16="http://schemas.microsoft.com/office/drawing/2014/main" id="{0A5830BF-31A3-F7AA-DD35-E3ACE140B108}"/>
                </a:ext>
              </a:extLst>
            </p:cNvPr>
            <p:cNvSpPr>
              <a:spLocks/>
            </p:cNvSpPr>
            <p:nvPr/>
          </p:nvSpPr>
          <p:spPr bwMode="ltGray">
            <a:xfrm>
              <a:off x="9512750" y="1249836"/>
              <a:ext cx="1262646" cy="1095616"/>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4">
                <a:lumMod val="20000"/>
                <a:lumOff val="80000"/>
              </a:schemeClr>
            </a:solidFill>
            <a:ln w="57150" cap="flat" cmpd="sng" algn="ctr">
              <a:solidFill>
                <a:schemeClr val="bg1"/>
              </a:solid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497" b="1" dirty="0">
                  <a:solidFill>
                    <a:schemeClr val="bg1"/>
                  </a:solidFill>
                </a:rPr>
                <a:t> </a:t>
              </a:r>
            </a:p>
          </p:txBody>
        </p:sp>
        <p:sp>
          <p:nvSpPr>
            <p:cNvPr id="7" name="Freeform 18">
              <a:extLst>
                <a:ext uri="{FF2B5EF4-FFF2-40B4-BE49-F238E27FC236}">
                  <a16:creationId xmlns:a16="http://schemas.microsoft.com/office/drawing/2014/main" id="{8ECBB1ED-AC35-4105-3B6D-4D0B6DC8AF3D}"/>
                </a:ext>
              </a:extLst>
            </p:cNvPr>
            <p:cNvSpPr>
              <a:spLocks/>
            </p:cNvSpPr>
            <p:nvPr/>
          </p:nvSpPr>
          <p:spPr bwMode="ltGray">
            <a:xfrm>
              <a:off x="10465573" y="1874718"/>
              <a:ext cx="1262646" cy="1095616"/>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4">
                <a:lumMod val="20000"/>
                <a:lumOff val="80000"/>
              </a:schemeClr>
            </a:solidFill>
            <a:ln w="57150" cap="flat" cmpd="sng" algn="ctr">
              <a:solidFill>
                <a:schemeClr val="bg1"/>
              </a:solid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497" b="1" dirty="0">
                  <a:solidFill>
                    <a:schemeClr val="bg1"/>
                  </a:solidFill>
                </a:rPr>
                <a:t> </a:t>
              </a:r>
            </a:p>
          </p:txBody>
        </p:sp>
        <p:sp>
          <p:nvSpPr>
            <p:cNvPr id="8" name="Freeform 7">
              <a:extLst>
                <a:ext uri="{FF2B5EF4-FFF2-40B4-BE49-F238E27FC236}">
                  <a16:creationId xmlns:a16="http://schemas.microsoft.com/office/drawing/2014/main" id="{0C4FF145-41DA-6333-5EB4-1F6C83D1124B}"/>
                </a:ext>
              </a:extLst>
            </p:cNvPr>
            <p:cNvSpPr>
              <a:spLocks/>
            </p:cNvSpPr>
            <p:nvPr/>
          </p:nvSpPr>
          <p:spPr bwMode="ltGray">
            <a:xfrm>
              <a:off x="10499267" y="2969974"/>
              <a:ext cx="1262646" cy="1095616"/>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4">
                <a:lumMod val="20000"/>
                <a:lumOff val="80000"/>
              </a:schemeClr>
            </a:solidFill>
            <a:ln w="57150" cap="flat" cmpd="sng" algn="ctr">
              <a:solidFill>
                <a:schemeClr val="bg1"/>
              </a:solid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497" b="1" dirty="0">
                  <a:solidFill>
                    <a:schemeClr val="bg1"/>
                  </a:solidFill>
                </a:rPr>
                <a:t> </a:t>
              </a:r>
            </a:p>
          </p:txBody>
        </p:sp>
        <p:sp>
          <p:nvSpPr>
            <p:cNvPr id="9" name="Freeform 7">
              <a:extLst>
                <a:ext uri="{FF2B5EF4-FFF2-40B4-BE49-F238E27FC236}">
                  <a16:creationId xmlns:a16="http://schemas.microsoft.com/office/drawing/2014/main" id="{5E0F80EE-5D2D-D600-5447-6B2FC43F6089}"/>
                </a:ext>
              </a:extLst>
            </p:cNvPr>
            <p:cNvSpPr>
              <a:spLocks/>
            </p:cNvSpPr>
            <p:nvPr/>
          </p:nvSpPr>
          <p:spPr bwMode="ltGray">
            <a:xfrm>
              <a:off x="9546444" y="3546239"/>
              <a:ext cx="1262646" cy="1095615"/>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4">
                <a:lumMod val="20000"/>
                <a:lumOff val="80000"/>
              </a:schemeClr>
            </a:solidFill>
            <a:ln w="57150" cap="flat" cmpd="sng" algn="ctr">
              <a:solidFill>
                <a:schemeClr val="bg1"/>
              </a:solid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497" b="1" dirty="0">
                  <a:solidFill>
                    <a:schemeClr val="bg1"/>
                  </a:solidFill>
                </a:rPr>
                <a:t> </a:t>
              </a:r>
            </a:p>
          </p:txBody>
        </p:sp>
        <p:sp>
          <p:nvSpPr>
            <p:cNvPr id="15" name="Freeform 7">
              <a:extLst>
                <a:ext uri="{FF2B5EF4-FFF2-40B4-BE49-F238E27FC236}">
                  <a16:creationId xmlns:a16="http://schemas.microsoft.com/office/drawing/2014/main" id="{F3B59521-7ABF-FE45-F76F-B640AC9C05C4}"/>
                </a:ext>
              </a:extLst>
            </p:cNvPr>
            <p:cNvSpPr>
              <a:spLocks/>
            </p:cNvSpPr>
            <p:nvPr/>
          </p:nvSpPr>
          <p:spPr bwMode="ltGray">
            <a:xfrm>
              <a:off x="10575467" y="5530348"/>
              <a:ext cx="1262646" cy="1095615"/>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4">
                <a:lumMod val="20000"/>
                <a:lumOff val="80000"/>
              </a:schemeClr>
            </a:solidFill>
            <a:ln w="57150" cap="flat" cmpd="sng" algn="ctr">
              <a:solidFill>
                <a:schemeClr val="bg1"/>
              </a:solid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497" b="1" dirty="0">
                  <a:solidFill>
                    <a:schemeClr val="bg1"/>
                  </a:solidFill>
                </a:rPr>
                <a:t> </a:t>
              </a:r>
            </a:p>
          </p:txBody>
        </p:sp>
      </p:grpSp>
    </p:spTree>
    <p:custDataLst>
      <p:tags r:id="rId1"/>
    </p:custDataLst>
    <p:extLst>
      <p:ext uri="{BB962C8B-B14F-4D97-AF65-F5344CB8AC3E}">
        <p14:creationId xmlns:p14="http://schemas.microsoft.com/office/powerpoint/2010/main" val="26258532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35D1080D-612C-44B2-B47A-39D2ADBF85E3}"/>
              </a:ext>
            </a:extLst>
          </p:cNvPr>
          <p:cNvSpPr>
            <a:spLocks noGrp="1"/>
          </p:cNvSpPr>
          <p:nvPr>
            <p:ph type="title"/>
          </p:nvPr>
        </p:nvSpPr>
        <p:spPr/>
        <p:txBody>
          <a:bodyPr/>
          <a:lstStyle/>
          <a:p>
            <a:r>
              <a:rPr lang="en-US"/>
              <a:t>Today’s Presenters</a:t>
            </a:r>
          </a:p>
        </p:txBody>
      </p:sp>
      <p:sp>
        <p:nvSpPr>
          <p:cNvPr id="10" name="Rectangle 9">
            <a:extLst>
              <a:ext uri="{FF2B5EF4-FFF2-40B4-BE49-F238E27FC236}">
                <a16:creationId xmlns:a16="http://schemas.microsoft.com/office/drawing/2014/main" id="{4491B017-B8E7-46F7-B4E1-3D6DB2992456}"/>
              </a:ext>
            </a:extLst>
          </p:cNvPr>
          <p:cNvSpPr/>
          <p:nvPr/>
        </p:nvSpPr>
        <p:spPr>
          <a:xfrm>
            <a:off x="2800350" y="1357294"/>
            <a:ext cx="2286000" cy="3298131"/>
          </a:xfrm>
          <a:prstGeom prst="rect">
            <a:avLst/>
          </a:prstGeom>
          <a:blipFill dpi="0" rotWithShape="1">
            <a:blip r:embed="rId3" cstate="print">
              <a:extLst>
                <a:ext uri="{28A0092B-C50C-407E-A947-70E740481C1C}">
                  <a14:useLocalDpi xmlns:a14="http://schemas.microsoft.com/office/drawing/2010/main" val="0"/>
                </a:ext>
              </a:extLst>
            </a:blip>
            <a:srcRect/>
            <a:stretch>
              <a:fillRect l="-39049" t="-15113" r="-41295" b="-40887"/>
            </a:stretch>
          </a:blipFill>
          <a:ln>
            <a:noFill/>
          </a:ln>
        </p:spPr>
        <p:style>
          <a:lnRef idx="3">
            <a:schemeClr val="dk2">
              <a:shade val="80000"/>
              <a:hueOff val="0"/>
              <a:satOff val="0"/>
              <a:lumOff val="0"/>
              <a:alphaOff val="0"/>
            </a:schemeClr>
          </a:lnRef>
          <a:fillRef idx="1">
            <a:scrgbClr r="0" g="0" b="0"/>
          </a:fillRef>
          <a:effectRef idx="1">
            <a:schemeClr val="dk2">
              <a:tint val="50000"/>
              <a:hueOff val="0"/>
              <a:satOff val="0"/>
              <a:lumOff val="0"/>
              <a:alphaOff val="0"/>
            </a:schemeClr>
          </a:effectRef>
          <a:fontRef idx="minor">
            <a:schemeClr val="lt2">
              <a:hueOff val="0"/>
              <a:satOff val="0"/>
              <a:lumOff val="0"/>
              <a:alphaOff val="0"/>
            </a:schemeClr>
          </a:fontRef>
        </p:style>
      </p:sp>
      <p:sp>
        <p:nvSpPr>
          <p:cNvPr id="14" name="TextBox 13">
            <a:extLst>
              <a:ext uri="{FF2B5EF4-FFF2-40B4-BE49-F238E27FC236}">
                <a16:creationId xmlns:a16="http://schemas.microsoft.com/office/drawing/2014/main" id="{02D5B90C-47DD-4A95-A805-EB17B948177D}"/>
              </a:ext>
            </a:extLst>
          </p:cNvPr>
          <p:cNvSpPr txBox="1"/>
          <p:nvPr/>
        </p:nvSpPr>
        <p:spPr>
          <a:xfrm>
            <a:off x="7105650" y="4798874"/>
            <a:ext cx="4019550" cy="1754326"/>
          </a:xfrm>
          <a:prstGeom prst="rect">
            <a:avLst/>
          </a:prstGeom>
          <a:noFill/>
        </p:spPr>
        <p:txBody>
          <a:bodyPr wrap="square">
            <a:spAutoFit/>
          </a:bodyPr>
          <a:lstStyle/>
          <a:p>
            <a:pPr lvl="0"/>
            <a:r>
              <a:rPr lang="en-US" sz="1800" b="1" dirty="0">
                <a:solidFill>
                  <a:schemeClr val="accent1"/>
                </a:solidFill>
                <a:latin typeface="+mn-lt"/>
              </a:rPr>
              <a:t>Justin Patten</a:t>
            </a:r>
          </a:p>
          <a:p>
            <a:pPr lvl="0"/>
            <a:r>
              <a:rPr lang="en-US" sz="1800" i="1" dirty="0">
                <a:solidFill>
                  <a:schemeClr val="bg1"/>
                </a:solidFill>
                <a:latin typeface="+mn-lt"/>
              </a:rPr>
              <a:t>Director of Underwriting, </a:t>
            </a:r>
          </a:p>
          <a:p>
            <a:pPr lvl="0"/>
            <a:r>
              <a:rPr lang="en-US" sz="1800" i="1" dirty="0">
                <a:solidFill>
                  <a:schemeClr val="bg1"/>
                </a:solidFill>
                <a:latin typeface="+mn-lt"/>
              </a:rPr>
              <a:t>Professional Lines</a:t>
            </a:r>
            <a:br>
              <a:rPr lang="en-US" sz="1800" dirty="0">
                <a:solidFill>
                  <a:schemeClr val="bg1"/>
                </a:solidFill>
                <a:latin typeface="+mn-lt"/>
              </a:rPr>
            </a:br>
            <a:r>
              <a:rPr lang="en-US" sz="1800" b="1" dirty="0">
                <a:solidFill>
                  <a:schemeClr val="bg1"/>
                </a:solidFill>
                <a:latin typeface="+mn-lt"/>
              </a:rPr>
              <a:t>Ullico Casualty </a:t>
            </a:r>
            <a:r>
              <a:rPr lang="en-US" b="1" dirty="0">
                <a:solidFill>
                  <a:schemeClr val="bg1"/>
                </a:solidFill>
              </a:rPr>
              <a:t>Group</a:t>
            </a:r>
            <a:br>
              <a:rPr lang="en-US" sz="1800" dirty="0">
                <a:solidFill>
                  <a:schemeClr val="bg1"/>
                </a:solidFill>
                <a:latin typeface="+mn-lt"/>
              </a:rPr>
            </a:br>
            <a:r>
              <a:rPr lang="en-US" sz="1800" dirty="0">
                <a:solidFill>
                  <a:schemeClr val="bg1"/>
                </a:solidFill>
                <a:latin typeface="+mn-lt"/>
              </a:rPr>
              <a:t>jpatten@ullico.com</a:t>
            </a:r>
            <a:br>
              <a:rPr lang="en-US" sz="1800" dirty="0">
                <a:solidFill>
                  <a:schemeClr val="bg1"/>
                </a:solidFill>
                <a:latin typeface="+mn-lt"/>
              </a:rPr>
            </a:br>
            <a:r>
              <a:rPr lang="en-US" sz="1800" dirty="0">
                <a:solidFill>
                  <a:schemeClr val="bg1"/>
                </a:solidFill>
                <a:latin typeface="+mn-lt"/>
              </a:rPr>
              <a:t>202.682.4983</a:t>
            </a:r>
          </a:p>
        </p:txBody>
      </p:sp>
      <p:sp>
        <p:nvSpPr>
          <p:cNvPr id="15" name="TextBox 14">
            <a:extLst>
              <a:ext uri="{FF2B5EF4-FFF2-40B4-BE49-F238E27FC236}">
                <a16:creationId xmlns:a16="http://schemas.microsoft.com/office/drawing/2014/main" id="{87040F1D-C321-416E-8E15-372511A32E0F}"/>
              </a:ext>
            </a:extLst>
          </p:cNvPr>
          <p:cNvSpPr txBox="1"/>
          <p:nvPr/>
        </p:nvSpPr>
        <p:spPr>
          <a:xfrm>
            <a:off x="2783032" y="4798874"/>
            <a:ext cx="4019550" cy="1754326"/>
          </a:xfrm>
          <a:prstGeom prst="rect">
            <a:avLst/>
          </a:prstGeom>
          <a:noFill/>
        </p:spPr>
        <p:txBody>
          <a:bodyPr wrap="square">
            <a:spAutoFit/>
          </a:bodyPr>
          <a:lstStyle/>
          <a:p>
            <a:pPr lvl="0"/>
            <a:r>
              <a:rPr lang="en-US" b="1">
                <a:solidFill>
                  <a:schemeClr val="accent1"/>
                </a:solidFill>
              </a:rPr>
              <a:t>Sally Corbin</a:t>
            </a:r>
          </a:p>
          <a:p>
            <a:pPr lvl="0"/>
            <a:r>
              <a:rPr lang="en-US" sz="1800" i="1">
                <a:solidFill>
                  <a:schemeClr val="bg1"/>
                </a:solidFill>
                <a:latin typeface="+mn-lt"/>
              </a:rPr>
              <a:t>Senior Vice President, </a:t>
            </a:r>
          </a:p>
          <a:p>
            <a:pPr lvl="0"/>
            <a:r>
              <a:rPr lang="en-US" sz="1800" i="1">
                <a:solidFill>
                  <a:schemeClr val="bg1"/>
                </a:solidFill>
                <a:latin typeface="+mn-lt"/>
              </a:rPr>
              <a:t>Director of Insurance Relations</a:t>
            </a:r>
          </a:p>
          <a:p>
            <a:pPr lvl="0"/>
            <a:r>
              <a:rPr lang="en-US" sz="1800" b="1">
                <a:solidFill>
                  <a:schemeClr val="bg1"/>
                </a:solidFill>
                <a:latin typeface="+mn-lt"/>
              </a:rPr>
              <a:t>Segal</a:t>
            </a:r>
          </a:p>
          <a:p>
            <a:pPr lvl="0"/>
            <a:r>
              <a:rPr lang="en-US" sz="1800">
                <a:solidFill>
                  <a:schemeClr val="bg1"/>
                </a:solidFill>
                <a:latin typeface="+mn-lt"/>
              </a:rPr>
              <a:t>scorbin@segalco.com</a:t>
            </a:r>
          </a:p>
          <a:p>
            <a:pPr lvl="0"/>
            <a:r>
              <a:rPr lang="en-US" sz="1800">
                <a:solidFill>
                  <a:schemeClr val="bg1"/>
                </a:solidFill>
                <a:latin typeface="+mn-lt"/>
              </a:rPr>
              <a:t>517.482.6700</a:t>
            </a:r>
          </a:p>
        </p:txBody>
      </p:sp>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7162800" y="1348485"/>
            <a:ext cx="2362200" cy="3306799"/>
          </a:xfrm>
          <a:prstGeom prst="rect">
            <a:avLst/>
          </a:prstGeom>
        </p:spPr>
      </p:pic>
    </p:spTree>
    <p:extLst>
      <p:ext uri="{BB962C8B-B14F-4D97-AF65-F5344CB8AC3E}">
        <p14:creationId xmlns:p14="http://schemas.microsoft.com/office/powerpoint/2010/main" val="13391360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Cyber Liability</a:t>
            </a:r>
            <a:br>
              <a:rPr lang="en-US" dirty="0"/>
            </a:br>
            <a:endParaRPr lang="en-US" sz="2394" i="1" dirty="0"/>
          </a:p>
        </p:txBody>
      </p:sp>
      <p:sp>
        <p:nvSpPr>
          <p:cNvPr id="13" name="Text Placeholder 12"/>
          <p:cNvSpPr>
            <a:spLocks noGrp="1"/>
          </p:cNvSpPr>
          <p:nvPr>
            <p:ph type="body" sz="quarter" idx="11"/>
          </p:nvPr>
        </p:nvSpPr>
        <p:spPr>
          <a:xfrm>
            <a:off x="255266" y="1605907"/>
            <a:ext cx="8879235" cy="4785630"/>
          </a:xfrm>
        </p:spPr>
        <p:txBody>
          <a:bodyPr/>
          <a:lstStyle/>
          <a:p>
            <a:r>
              <a:rPr lang="en-US" sz="2591" dirty="0"/>
              <a:t>JATCs, benefit trust funds and unions perform important duties by striving to provide the best benefits and conditions they can obtain for working men and women. </a:t>
            </a:r>
          </a:p>
          <a:p>
            <a:r>
              <a:rPr lang="en-US" sz="2591" dirty="0"/>
              <a:t>In carrying out these duties, trust funds and unions have access to the personal information of their participants and members. </a:t>
            </a:r>
          </a:p>
          <a:p>
            <a:r>
              <a:rPr lang="en-US" sz="2591" dirty="0"/>
              <a:t>If this data is lost, most states mandate response in a timely manner by notifying potentially affected individuals, regulators, and the press.</a:t>
            </a:r>
          </a:p>
        </p:txBody>
      </p:sp>
      <p:grpSp>
        <p:nvGrpSpPr>
          <p:cNvPr id="2" name="Group 1">
            <a:extLst>
              <a:ext uri="{FF2B5EF4-FFF2-40B4-BE49-F238E27FC236}">
                <a16:creationId xmlns:a16="http://schemas.microsoft.com/office/drawing/2014/main" id="{0AD45878-7171-5D14-C6C2-686CE211652C}"/>
              </a:ext>
            </a:extLst>
          </p:cNvPr>
          <p:cNvGrpSpPr/>
          <p:nvPr/>
        </p:nvGrpSpPr>
        <p:grpSpPr>
          <a:xfrm>
            <a:off x="9485637" y="609600"/>
            <a:ext cx="2376219" cy="5793011"/>
            <a:chOff x="9512750" y="758563"/>
            <a:chExt cx="2376219" cy="5793011"/>
          </a:xfrm>
        </p:grpSpPr>
        <p:sp>
          <p:nvSpPr>
            <p:cNvPr id="4" name="Freeform 7">
              <a:extLst>
                <a:ext uri="{FF2B5EF4-FFF2-40B4-BE49-F238E27FC236}">
                  <a16:creationId xmlns:a16="http://schemas.microsoft.com/office/drawing/2014/main" id="{73338947-E8A4-553D-35DF-25B24C35F6C5}"/>
                </a:ext>
              </a:extLst>
            </p:cNvPr>
            <p:cNvSpPr>
              <a:spLocks/>
            </p:cNvSpPr>
            <p:nvPr/>
          </p:nvSpPr>
          <p:spPr bwMode="ltGray">
            <a:xfrm>
              <a:off x="10499267" y="758563"/>
              <a:ext cx="1262646" cy="1095616"/>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4">
                <a:lumMod val="20000"/>
                <a:lumOff val="80000"/>
              </a:schemeClr>
            </a:solidFill>
            <a:ln w="57150" cap="flat" cmpd="sng" algn="ctr">
              <a:solidFill>
                <a:schemeClr val="bg1"/>
              </a:solid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497" b="1" dirty="0">
                  <a:solidFill>
                    <a:schemeClr val="bg1"/>
                  </a:solidFill>
                </a:rPr>
                <a:t> </a:t>
              </a:r>
            </a:p>
          </p:txBody>
        </p:sp>
        <p:sp>
          <p:nvSpPr>
            <p:cNvPr id="5" name="Freeform 14">
              <a:extLst>
                <a:ext uri="{FF2B5EF4-FFF2-40B4-BE49-F238E27FC236}">
                  <a16:creationId xmlns:a16="http://schemas.microsoft.com/office/drawing/2014/main" id="{A0DC88FE-D63E-C5EA-1A82-B80AF7D0A99D}"/>
                </a:ext>
              </a:extLst>
            </p:cNvPr>
            <p:cNvSpPr>
              <a:spLocks/>
            </p:cNvSpPr>
            <p:nvPr/>
          </p:nvSpPr>
          <p:spPr bwMode="ltGray">
            <a:xfrm>
              <a:off x="10304823" y="5176988"/>
              <a:ext cx="1584146" cy="1374586"/>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6"/>
            </a:solidFill>
            <a:ln w="57150" cap="flat" cmpd="sng" algn="ctr">
              <a:no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594" b="1" dirty="0">
                  <a:solidFill>
                    <a:schemeClr val="bg1"/>
                  </a:solidFill>
                </a:rPr>
                <a:t>Cyber Liability</a:t>
              </a:r>
            </a:p>
          </p:txBody>
        </p:sp>
        <p:sp>
          <p:nvSpPr>
            <p:cNvPr id="6" name="Freeform 15">
              <a:extLst>
                <a:ext uri="{FF2B5EF4-FFF2-40B4-BE49-F238E27FC236}">
                  <a16:creationId xmlns:a16="http://schemas.microsoft.com/office/drawing/2014/main" id="{BE2611A4-B6AE-B680-05AB-73DAF8F4AC3B}"/>
                </a:ext>
              </a:extLst>
            </p:cNvPr>
            <p:cNvSpPr>
              <a:spLocks/>
            </p:cNvSpPr>
            <p:nvPr/>
          </p:nvSpPr>
          <p:spPr bwMode="ltGray">
            <a:xfrm>
              <a:off x="9512750" y="1249836"/>
              <a:ext cx="1262646" cy="1095616"/>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4">
                <a:lumMod val="20000"/>
                <a:lumOff val="80000"/>
              </a:schemeClr>
            </a:solidFill>
            <a:ln w="57150" cap="flat" cmpd="sng" algn="ctr">
              <a:solidFill>
                <a:schemeClr val="bg1"/>
              </a:solid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497" b="1" dirty="0">
                  <a:solidFill>
                    <a:schemeClr val="bg1"/>
                  </a:solidFill>
                </a:rPr>
                <a:t> </a:t>
              </a:r>
            </a:p>
          </p:txBody>
        </p:sp>
        <p:sp>
          <p:nvSpPr>
            <p:cNvPr id="7" name="Freeform 18">
              <a:extLst>
                <a:ext uri="{FF2B5EF4-FFF2-40B4-BE49-F238E27FC236}">
                  <a16:creationId xmlns:a16="http://schemas.microsoft.com/office/drawing/2014/main" id="{D12A580F-8A3C-3936-6581-46118611C3E0}"/>
                </a:ext>
              </a:extLst>
            </p:cNvPr>
            <p:cNvSpPr>
              <a:spLocks/>
            </p:cNvSpPr>
            <p:nvPr/>
          </p:nvSpPr>
          <p:spPr bwMode="ltGray">
            <a:xfrm>
              <a:off x="10465573" y="1874718"/>
              <a:ext cx="1262646" cy="1095616"/>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4">
                <a:lumMod val="20000"/>
                <a:lumOff val="80000"/>
              </a:schemeClr>
            </a:solidFill>
            <a:ln w="57150" cap="flat" cmpd="sng" algn="ctr">
              <a:solidFill>
                <a:schemeClr val="bg1"/>
              </a:solid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497" b="1" dirty="0">
                  <a:solidFill>
                    <a:schemeClr val="bg1"/>
                  </a:solidFill>
                </a:rPr>
                <a:t> </a:t>
              </a:r>
            </a:p>
          </p:txBody>
        </p:sp>
        <p:sp>
          <p:nvSpPr>
            <p:cNvPr id="8" name="Freeform 7">
              <a:extLst>
                <a:ext uri="{FF2B5EF4-FFF2-40B4-BE49-F238E27FC236}">
                  <a16:creationId xmlns:a16="http://schemas.microsoft.com/office/drawing/2014/main" id="{584C7AA3-F724-2E72-5034-5B14E69DFE88}"/>
                </a:ext>
              </a:extLst>
            </p:cNvPr>
            <p:cNvSpPr>
              <a:spLocks/>
            </p:cNvSpPr>
            <p:nvPr/>
          </p:nvSpPr>
          <p:spPr bwMode="ltGray">
            <a:xfrm>
              <a:off x="10499267" y="2969974"/>
              <a:ext cx="1262646" cy="1095616"/>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4">
                <a:lumMod val="20000"/>
                <a:lumOff val="80000"/>
              </a:schemeClr>
            </a:solidFill>
            <a:ln w="57150" cap="flat" cmpd="sng" algn="ctr">
              <a:solidFill>
                <a:schemeClr val="bg1"/>
              </a:solid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497" b="1" dirty="0">
                  <a:solidFill>
                    <a:schemeClr val="bg1"/>
                  </a:solidFill>
                </a:rPr>
                <a:t> </a:t>
              </a:r>
            </a:p>
          </p:txBody>
        </p:sp>
        <p:sp>
          <p:nvSpPr>
            <p:cNvPr id="9" name="Freeform 7">
              <a:extLst>
                <a:ext uri="{FF2B5EF4-FFF2-40B4-BE49-F238E27FC236}">
                  <a16:creationId xmlns:a16="http://schemas.microsoft.com/office/drawing/2014/main" id="{9915E55E-52A0-D4BB-9EA7-3DB19A49576A}"/>
                </a:ext>
              </a:extLst>
            </p:cNvPr>
            <p:cNvSpPr>
              <a:spLocks/>
            </p:cNvSpPr>
            <p:nvPr/>
          </p:nvSpPr>
          <p:spPr bwMode="ltGray">
            <a:xfrm>
              <a:off x="9546444" y="3546239"/>
              <a:ext cx="1262646" cy="1095615"/>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4">
                <a:lumMod val="20000"/>
                <a:lumOff val="80000"/>
              </a:schemeClr>
            </a:solidFill>
            <a:ln w="57150" cap="flat" cmpd="sng" algn="ctr">
              <a:solidFill>
                <a:schemeClr val="bg1"/>
              </a:solid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497" b="1" dirty="0">
                  <a:solidFill>
                    <a:schemeClr val="bg1"/>
                  </a:solidFill>
                </a:rPr>
                <a:t> </a:t>
              </a:r>
            </a:p>
          </p:txBody>
        </p:sp>
        <p:sp>
          <p:nvSpPr>
            <p:cNvPr id="15" name="Freeform 7">
              <a:extLst>
                <a:ext uri="{FF2B5EF4-FFF2-40B4-BE49-F238E27FC236}">
                  <a16:creationId xmlns:a16="http://schemas.microsoft.com/office/drawing/2014/main" id="{A49828B0-5759-EF2B-CC7F-4CA96C3FAB73}"/>
                </a:ext>
              </a:extLst>
            </p:cNvPr>
            <p:cNvSpPr>
              <a:spLocks/>
            </p:cNvSpPr>
            <p:nvPr/>
          </p:nvSpPr>
          <p:spPr bwMode="ltGray">
            <a:xfrm>
              <a:off x="10499267" y="4043632"/>
              <a:ext cx="1262646" cy="1095615"/>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4">
                <a:lumMod val="20000"/>
                <a:lumOff val="80000"/>
              </a:schemeClr>
            </a:solidFill>
            <a:ln w="57150" cap="flat" cmpd="sng" algn="ctr">
              <a:solidFill>
                <a:schemeClr val="bg1"/>
              </a:solid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497" b="1" dirty="0">
                  <a:solidFill>
                    <a:schemeClr val="bg1"/>
                  </a:solidFill>
                </a:rPr>
                <a:t> </a:t>
              </a:r>
            </a:p>
          </p:txBody>
        </p:sp>
      </p:grpSp>
    </p:spTree>
    <p:custDataLst>
      <p:tags r:id="rId1"/>
    </p:custDataLst>
    <p:extLst>
      <p:ext uri="{BB962C8B-B14F-4D97-AF65-F5344CB8AC3E}">
        <p14:creationId xmlns:p14="http://schemas.microsoft.com/office/powerpoint/2010/main" val="31002089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Rectangle 2"/>
          <p:cNvSpPr>
            <a:spLocks noGrp="1" noChangeArrowheads="1"/>
          </p:cNvSpPr>
          <p:nvPr>
            <p:ph type="title"/>
          </p:nvPr>
        </p:nvSpPr>
        <p:spPr bwMode="gray"/>
        <p:txBody>
          <a:bodyPr/>
          <a:lstStyle/>
          <a:p>
            <a:r>
              <a:rPr lang="en-US" dirty="0"/>
              <a:t>Cyber Liability Insurance</a:t>
            </a:r>
          </a:p>
        </p:txBody>
      </p:sp>
      <p:sp>
        <p:nvSpPr>
          <p:cNvPr id="306180" name="Oval 4"/>
          <p:cNvSpPr>
            <a:spLocks noChangeArrowheads="1"/>
          </p:cNvSpPr>
          <p:nvPr/>
        </p:nvSpPr>
        <p:spPr bwMode="ltGray">
          <a:xfrm>
            <a:off x="1158448" y="1529942"/>
            <a:ext cx="4021141" cy="3950043"/>
          </a:xfrm>
          <a:prstGeom prst="ellipse">
            <a:avLst/>
          </a:prstGeom>
          <a:solidFill>
            <a:schemeClr val="accent1"/>
          </a:solidFill>
          <a:ln w="6350">
            <a:noFill/>
            <a:round/>
            <a:headEnd/>
            <a:tailEnd/>
          </a:ln>
          <a:effectLst/>
        </p:spPr>
        <p:txBody>
          <a:bodyPr lIns="91250" tIns="0" rIns="0" bIns="0" anchor="ctr"/>
          <a:lstStyle/>
          <a:p>
            <a:pPr algn="ctr" eaLnBrk="0" hangingPunct="0">
              <a:lnSpc>
                <a:spcPct val="90000"/>
              </a:lnSpc>
              <a:spcBef>
                <a:spcPts val="598"/>
              </a:spcBef>
            </a:pPr>
            <a:r>
              <a:rPr lang="en-US" sz="1794" b="1" dirty="0">
                <a:solidFill>
                  <a:schemeClr val="bg1"/>
                </a:solidFill>
              </a:rPr>
              <a:t>First Party</a:t>
            </a:r>
          </a:p>
          <a:p>
            <a:pPr marL="112487" indent="-112487" eaLnBrk="0" hangingPunct="0">
              <a:lnSpc>
                <a:spcPct val="90000"/>
              </a:lnSpc>
              <a:spcBef>
                <a:spcPts val="598"/>
              </a:spcBef>
              <a:buFont typeface="Arial" panose="020B0604020202020204" pitchFamily="34" charset="0"/>
              <a:buChar char="•"/>
            </a:pPr>
            <a:r>
              <a:rPr lang="en-US" sz="1397" dirty="0">
                <a:solidFill>
                  <a:schemeClr val="bg1"/>
                </a:solidFill>
              </a:rPr>
              <a:t>Investigate (legal &amp; forensics)</a:t>
            </a:r>
          </a:p>
          <a:p>
            <a:pPr marL="112487" indent="-112487" eaLnBrk="0" hangingPunct="0">
              <a:lnSpc>
                <a:spcPct val="90000"/>
              </a:lnSpc>
              <a:spcBef>
                <a:spcPts val="598"/>
              </a:spcBef>
              <a:buFont typeface="Arial" panose="020B0604020202020204" pitchFamily="34" charset="0"/>
              <a:buChar char="•"/>
            </a:pPr>
            <a:r>
              <a:rPr lang="en-US" sz="1397" dirty="0">
                <a:solidFill>
                  <a:schemeClr val="bg1"/>
                </a:solidFill>
              </a:rPr>
              <a:t>Participant Notification (credit monitoring, identity theft, experts to meet state notification requirements)</a:t>
            </a:r>
          </a:p>
          <a:p>
            <a:pPr marL="112487" indent="-112487" eaLnBrk="0" hangingPunct="0">
              <a:lnSpc>
                <a:spcPct val="90000"/>
              </a:lnSpc>
              <a:spcBef>
                <a:spcPts val="598"/>
              </a:spcBef>
              <a:buFont typeface="Arial" panose="020B0604020202020204" pitchFamily="34" charset="0"/>
              <a:buChar char="•"/>
            </a:pPr>
            <a:r>
              <a:rPr lang="en-US" sz="1397" dirty="0">
                <a:solidFill>
                  <a:schemeClr val="bg1"/>
                </a:solidFill>
              </a:rPr>
              <a:t>Social Engineering (will not cover loss of assets unless endorsed to Cyber or Fidelity Bond)</a:t>
            </a:r>
          </a:p>
          <a:p>
            <a:pPr marL="112487" indent="-112487" eaLnBrk="0" hangingPunct="0">
              <a:lnSpc>
                <a:spcPct val="90000"/>
              </a:lnSpc>
              <a:spcBef>
                <a:spcPts val="598"/>
              </a:spcBef>
              <a:buFont typeface="Arial" panose="020B0604020202020204" pitchFamily="34" charset="0"/>
              <a:buChar char="•"/>
            </a:pPr>
            <a:r>
              <a:rPr lang="en-US" sz="1397" dirty="0">
                <a:solidFill>
                  <a:schemeClr val="bg1"/>
                </a:solidFill>
              </a:rPr>
              <a:t>Business Interruption (loss of net profit &amp; extra expenses)</a:t>
            </a:r>
          </a:p>
          <a:p>
            <a:pPr marL="112487" indent="-112487" eaLnBrk="0" hangingPunct="0">
              <a:lnSpc>
                <a:spcPct val="90000"/>
              </a:lnSpc>
              <a:spcBef>
                <a:spcPts val="598"/>
              </a:spcBef>
              <a:buFont typeface="Arial" panose="020B0604020202020204" pitchFamily="34" charset="0"/>
              <a:buChar char="•"/>
            </a:pPr>
            <a:r>
              <a:rPr lang="en-US" sz="1397" dirty="0">
                <a:solidFill>
                  <a:schemeClr val="bg1"/>
                </a:solidFill>
              </a:rPr>
              <a:t>Data Protection</a:t>
            </a:r>
          </a:p>
        </p:txBody>
      </p:sp>
      <p:sp>
        <p:nvSpPr>
          <p:cNvPr id="306181" name="Oval 5"/>
          <p:cNvSpPr>
            <a:spLocks noChangeArrowheads="1"/>
          </p:cNvSpPr>
          <p:nvPr/>
        </p:nvSpPr>
        <p:spPr bwMode="ltGray">
          <a:xfrm>
            <a:off x="4683690" y="1529942"/>
            <a:ext cx="4097214" cy="3950043"/>
          </a:xfrm>
          <a:prstGeom prst="ellipse">
            <a:avLst/>
          </a:prstGeom>
          <a:solidFill>
            <a:schemeClr val="accent5">
              <a:lumMod val="40000"/>
              <a:lumOff val="60000"/>
              <a:alpha val="70000"/>
            </a:schemeClr>
          </a:solidFill>
          <a:ln w="6350">
            <a:noFill/>
            <a:round/>
            <a:headEnd/>
            <a:tailEnd/>
          </a:ln>
          <a:effectLst/>
        </p:spPr>
        <p:txBody>
          <a:bodyPr lIns="91250" tIns="0" rIns="0" bIns="0" anchor="ctr"/>
          <a:lstStyle/>
          <a:p>
            <a:pPr algn="ctr" eaLnBrk="0" hangingPunct="0">
              <a:lnSpc>
                <a:spcPct val="90000"/>
              </a:lnSpc>
            </a:pPr>
            <a:r>
              <a:rPr lang="en-US" sz="1794" b="1" dirty="0">
                <a:solidFill>
                  <a:schemeClr val="bg1"/>
                </a:solidFill>
              </a:rPr>
              <a:t>Third Party</a:t>
            </a:r>
          </a:p>
          <a:p>
            <a:pPr marL="112487" indent="-112487" eaLnBrk="0" hangingPunct="0">
              <a:lnSpc>
                <a:spcPct val="90000"/>
              </a:lnSpc>
              <a:spcBef>
                <a:spcPts val="598"/>
              </a:spcBef>
              <a:buFont typeface="Arial" panose="020B0604020202020204" pitchFamily="34" charset="0"/>
              <a:buChar char="•"/>
            </a:pPr>
            <a:r>
              <a:rPr lang="en-US" sz="1397" dirty="0">
                <a:solidFill>
                  <a:schemeClr val="bg1"/>
                </a:solidFill>
              </a:rPr>
              <a:t>Indemnity:</a:t>
            </a:r>
          </a:p>
          <a:p>
            <a:pPr marL="286764" lvl="1" indent="-175861" eaLnBrk="0" hangingPunct="0">
              <a:lnSpc>
                <a:spcPct val="90000"/>
              </a:lnSpc>
              <a:spcBef>
                <a:spcPts val="300"/>
              </a:spcBef>
              <a:buFont typeface="Symbol" panose="05050102010706020507" pitchFamily="18" charset="2"/>
              <a:buChar char=""/>
            </a:pPr>
            <a:r>
              <a:rPr lang="en-US" sz="1397" dirty="0">
                <a:solidFill>
                  <a:schemeClr val="bg1"/>
                </a:solidFill>
              </a:rPr>
              <a:t>3rd Party </a:t>
            </a:r>
            <a:r>
              <a:rPr lang="en-US" sz="1198" dirty="0">
                <a:solidFill>
                  <a:schemeClr val="bg1"/>
                </a:solidFill>
              </a:rPr>
              <a:t>Liability</a:t>
            </a:r>
          </a:p>
          <a:p>
            <a:pPr marL="286764" lvl="1" indent="-175861" eaLnBrk="0" hangingPunct="0">
              <a:lnSpc>
                <a:spcPct val="90000"/>
              </a:lnSpc>
              <a:spcBef>
                <a:spcPts val="300"/>
              </a:spcBef>
              <a:buFont typeface="Symbol" panose="05050102010706020507" pitchFamily="18" charset="2"/>
              <a:buChar char=""/>
            </a:pPr>
            <a:r>
              <a:rPr lang="en-US" sz="1198" dirty="0">
                <a:solidFill>
                  <a:schemeClr val="bg1"/>
                </a:solidFill>
              </a:rPr>
              <a:t>Extortion/Ransomware</a:t>
            </a:r>
          </a:p>
          <a:p>
            <a:pPr marL="286764" lvl="1" indent="-175861" eaLnBrk="0" hangingPunct="0">
              <a:lnSpc>
                <a:spcPct val="90000"/>
              </a:lnSpc>
              <a:spcBef>
                <a:spcPts val="300"/>
              </a:spcBef>
              <a:buFont typeface="Symbol" panose="05050102010706020507" pitchFamily="18" charset="2"/>
              <a:buChar char=""/>
            </a:pPr>
            <a:r>
              <a:rPr lang="en-US" sz="1198" dirty="0">
                <a:solidFill>
                  <a:schemeClr val="bg1"/>
                </a:solidFill>
              </a:rPr>
              <a:t>Regulatory Penalties</a:t>
            </a:r>
          </a:p>
          <a:p>
            <a:pPr marL="286764" lvl="1" indent="-175861" eaLnBrk="0" hangingPunct="0">
              <a:lnSpc>
                <a:spcPct val="90000"/>
              </a:lnSpc>
              <a:spcBef>
                <a:spcPts val="300"/>
              </a:spcBef>
              <a:buFont typeface="Symbol" panose="05050102010706020507" pitchFamily="18" charset="2"/>
              <a:buChar char=""/>
            </a:pPr>
            <a:r>
              <a:rPr lang="en-US" sz="1198" dirty="0">
                <a:solidFill>
                  <a:schemeClr val="bg1"/>
                </a:solidFill>
              </a:rPr>
              <a:t>Media &amp; Website content</a:t>
            </a:r>
          </a:p>
          <a:p>
            <a:pPr marL="286764" lvl="1" indent="-175861" eaLnBrk="0" hangingPunct="0">
              <a:lnSpc>
                <a:spcPct val="90000"/>
              </a:lnSpc>
              <a:spcBef>
                <a:spcPts val="300"/>
              </a:spcBef>
              <a:buFont typeface="Symbol" panose="05050102010706020507" pitchFamily="18" charset="2"/>
              <a:buChar char=""/>
            </a:pPr>
            <a:r>
              <a:rPr lang="en-US" sz="1198" dirty="0">
                <a:solidFill>
                  <a:schemeClr val="bg1"/>
                </a:solidFill>
              </a:rPr>
              <a:t>Media Liability</a:t>
            </a:r>
          </a:p>
          <a:p>
            <a:pPr marL="112487" indent="-112487" eaLnBrk="0" hangingPunct="0">
              <a:lnSpc>
                <a:spcPct val="90000"/>
              </a:lnSpc>
              <a:spcBef>
                <a:spcPts val="598"/>
              </a:spcBef>
              <a:buFont typeface="Arial" panose="020B0604020202020204" pitchFamily="34" charset="0"/>
              <a:buChar char="•"/>
            </a:pPr>
            <a:r>
              <a:rPr lang="en-US" sz="1397">
                <a:solidFill>
                  <a:schemeClr val="bg1"/>
                </a:solidFill>
              </a:rPr>
              <a:t>Optional Coverages to consider:</a:t>
            </a:r>
          </a:p>
          <a:p>
            <a:pPr marL="286764" lvl="1" indent="-175861" eaLnBrk="0" hangingPunct="0">
              <a:lnSpc>
                <a:spcPct val="90000"/>
              </a:lnSpc>
              <a:spcBef>
                <a:spcPts val="300"/>
              </a:spcBef>
              <a:buFont typeface="Symbol" panose="05050102010706020507" pitchFamily="18" charset="2"/>
              <a:buChar char=""/>
            </a:pPr>
            <a:r>
              <a:rPr lang="en-US" sz="1198">
                <a:solidFill>
                  <a:schemeClr val="bg1"/>
                </a:solidFill>
              </a:rPr>
              <a:t>Social Engineering for theft of assets</a:t>
            </a:r>
          </a:p>
          <a:p>
            <a:pPr marL="286764" lvl="1" indent="-175861" eaLnBrk="0" hangingPunct="0">
              <a:lnSpc>
                <a:spcPct val="90000"/>
              </a:lnSpc>
              <a:spcBef>
                <a:spcPts val="300"/>
              </a:spcBef>
              <a:buFont typeface="Symbol" panose="05050102010706020507" pitchFamily="18" charset="2"/>
              <a:buChar char=""/>
            </a:pPr>
            <a:r>
              <a:rPr lang="en-US" sz="1198">
                <a:solidFill>
                  <a:schemeClr val="bg1"/>
                </a:solidFill>
              </a:rPr>
              <a:t>Coverage for telecommunication </a:t>
            </a:r>
          </a:p>
          <a:p>
            <a:pPr marL="284893" indent="-284893" algn="ctr" eaLnBrk="0" hangingPunct="0">
              <a:lnSpc>
                <a:spcPct val="90000"/>
              </a:lnSpc>
              <a:buFont typeface="Arial" panose="020B0604020202020204" pitchFamily="34" charset="0"/>
              <a:buChar char="•"/>
            </a:pPr>
            <a:endParaRPr lang="en-US" sz="1794" dirty="0">
              <a:solidFill>
                <a:schemeClr val="bg1"/>
              </a:solidFill>
            </a:endParaRPr>
          </a:p>
        </p:txBody>
      </p:sp>
      <p:sp>
        <p:nvSpPr>
          <p:cNvPr id="306186" name="Oval 10"/>
          <p:cNvSpPr>
            <a:spLocks noChangeArrowheads="1"/>
          </p:cNvSpPr>
          <p:nvPr/>
        </p:nvSpPr>
        <p:spPr bwMode="gray">
          <a:xfrm>
            <a:off x="2285105" y="1378707"/>
            <a:ext cx="4097215" cy="4097216"/>
          </a:xfrm>
          <a:prstGeom prst="ellipse">
            <a:avLst/>
          </a:prstGeom>
          <a:noFill/>
          <a:ln w="6350">
            <a:no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57150" dir="2700000" algn="ctr" rotWithShape="0">
                    <a:srgbClr val="888888"/>
                  </a:outerShdw>
                </a:effectLst>
              </a14:hiddenEffects>
            </a:ext>
          </a:extLst>
        </p:spPr>
        <p:txBody>
          <a:bodyPr anchor="ctr"/>
          <a:lstStyle/>
          <a:p>
            <a:pPr algn="ctr" eaLnBrk="0" hangingPunct="0"/>
            <a:endParaRPr lang="en-US" sz="1794"/>
          </a:p>
        </p:txBody>
      </p:sp>
      <p:sp>
        <p:nvSpPr>
          <p:cNvPr id="306187" name="Oval 11"/>
          <p:cNvSpPr>
            <a:spLocks noChangeArrowheads="1"/>
          </p:cNvSpPr>
          <p:nvPr/>
        </p:nvSpPr>
        <p:spPr bwMode="gray">
          <a:xfrm>
            <a:off x="5556241" y="1378707"/>
            <a:ext cx="4097215" cy="4097216"/>
          </a:xfrm>
          <a:prstGeom prst="ellipse">
            <a:avLst/>
          </a:prstGeom>
          <a:noFill/>
          <a:ln w="6350">
            <a:noFill/>
            <a:round/>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57150" dir="2700000" algn="ctr" rotWithShape="0">
                    <a:srgbClr val="888888"/>
                  </a:outerShdw>
                </a:effectLst>
              </a14:hiddenEffects>
            </a:ext>
          </a:extLst>
        </p:spPr>
        <p:txBody>
          <a:bodyPr anchor="ctr"/>
          <a:lstStyle/>
          <a:p>
            <a:pPr algn="ctr" eaLnBrk="0" hangingPunct="0"/>
            <a:endParaRPr lang="en-US" sz="1794"/>
          </a:p>
        </p:txBody>
      </p:sp>
      <p:grpSp>
        <p:nvGrpSpPr>
          <p:cNvPr id="2" name="Group 1">
            <a:extLst>
              <a:ext uri="{FF2B5EF4-FFF2-40B4-BE49-F238E27FC236}">
                <a16:creationId xmlns:a16="http://schemas.microsoft.com/office/drawing/2014/main" id="{F1C05413-4EFC-406D-D447-20743187D13D}"/>
              </a:ext>
            </a:extLst>
          </p:cNvPr>
          <p:cNvGrpSpPr/>
          <p:nvPr/>
        </p:nvGrpSpPr>
        <p:grpSpPr>
          <a:xfrm>
            <a:off x="9485637" y="609600"/>
            <a:ext cx="2376219" cy="5793011"/>
            <a:chOff x="9512750" y="758563"/>
            <a:chExt cx="2376219" cy="5793011"/>
          </a:xfrm>
        </p:grpSpPr>
        <p:sp>
          <p:nvSpPr>
            <p:cNvPr id="3" name="Freeform 7">
              <a:extLst>
                <a:ext uri="{FF2B5EF4-FFF2-40B4-BE49-F238E27FC236}">
                  <a16:creationId xmlns:a16="http://schemas.microsoft.com/office/drawing/2014/main" id="{00C6B3EC-1C9B-971F-D2E3-1281448055BA}"/>
                </a:ext>
              </a:extLst>
            </p:cNvPr>
            <p:cNvSpPr>
              <a:spLocks/>
            </p:cNvSpPr>
            <p:nvPr/>
          </p:nvSpPr>
          <p:spPr bwMode="ltGray">
            <a:xfrm>
              <a:off x="10499267" y="758563"/>
              <a:ext cx="1262646" cy="1095616"/>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4">
                <a:lumMod val="20000"/>
                <a:lumOff val="80000"/>
              </a:schemeClr>
            </a:solidFill>
            <a:ln w="57150" cap="flat" cmpd="sng" algn="ctr">
              <a:solidFill>
                <a:schemeClr val="bg1"/>
              </a:solid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497" b="1" dirty="0">
                  <a:solidFill>
                    <a:schemeClr val="bg1"/>
                  </a:solidFill>
                </a:rPr>
                <a:t> </a:t>
              </a:r>
            </a:p>
          </p:txBody>
        </p:sp>
        <p:sp>
          <p:nvSpPr>
            <p:cNvPr id="4" name="Freeform 14">
              <a:extLst>
                <a:ext uri="{FF2B5EF4-FFF2-40B4-BE49-F238E27FC236}">
                  <a16:creationId xmlns:a16="http://schemas.microsoft.com/office/drawing/2014/main" id="{8EA807FA-B76A-363B-A4EE-01E399B56A93}"/>
                </a:ext>
              </a:extLst>
            </p:cNvPr>
            <p:cNvSpPr>
              <a:spLocks/>
            </p:cNvSpPr>
            <p:nvPr/>
          </p:nvSpPr>
          <p:spPr bwMode="ltGray">
            <a:xfrm>
              <a:off x="10304823" y="5176988"/>
              <a:ext cx="1584146" cy="1374586"/>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6"/>
            </a:solidFill>
            <a:ln w="57150" cap="flat" cmpd="sng" algn="ctr">
              <a:no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594" b="1" dirty="0">
                  <a:solidFill>
                    <a:schemeClr val="bg1"/>
                  </a:solidFill>
                </a:rPr>
                <a:t>Cyber Liability</a:t>
              </a:r>
            </a:p>
          </p:txBody>
        </p:sp>
        <p:sp>
          <p:nvSpPr>
            <p:cNvPr id="5" name="Freeform 15">
              <a:extLst>
                <a:ext uri="{FF2B5EF4-FFF2-40B4-BE49-F238E27FC236}">
                  <a16:creationId xmlns:a16="http://schemas.microsoft.com/office/drawing/2014/main" id="{68EC3483-BD6D-05EB-6DA8-08903A05D14F}"/>
                </a:ext>
              </a:extLst>
            </p:cNvPr>
            <p:cNvSpPr>
              <a:spLocks/>
            </p:cNvSpPr>
            <p:nvPr/>
          </p:nvSpPr>
          <p:spPr bwMode="ltGray">
            <a:xfrm>
              <a:off x="9512750" y="1249836"/>
              <a:ext cx="1262646" cy="1095616"/>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4">
                <a:lumMod val="20000"/>
                <a:lumOff val="80000"/>
              </a:schemeClr>
            </a:solidFill>
            <a:ln w="57150" cap="flat" cmpd="sng" algn="ctr">
              <a:solidFill>
                <a:schemeClr val="bg1"/>
              </a:solid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497" b="1" dirty="0">
                  <a:solidFill>
                    <a:schemeClr val="bg1"/>
                  </a:solidFill>
                </a:rPr>
                <a:t> </a:t>
              </a:r>
            </a:p>
          </p:txBody>
        </p:sp>
        <p:sp>
          <p:nvSpPr>
            <p:cNvPr id="6" name="Freeform 18">
              <a:extLst>
                <a:ext uri="{FF2B5EF4-FFF2-40B4-BE49-F238E27FC236}">
                  <a16:creationId xmlns:a16="http://schemas.microsoft.com/office/drawing/2014/main" id="{15267DFA-C86B-FA56-055E-07E35DCC1059}"/>
                </a:ext>
              </a:extLst>
            </p:cNvPr>
            <p:cNvSpPr>
              <a:spLocks/>
            </p:cNvSpPr>
            <p:nvPr/>
          </p:nvSpPr>
          <p:spPr bwMode="ltGray">
            <a:xfrm>
              <a:off x="10465573" y="1874718"/>
              <a:ext cx="1262646" cy="1095616"/>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4">
                <a:lumMod val="20000"/>
                <a:lumOff val="80000"/>
              </a:schemeClr>
            </a:solidFill>
            <a:ln w="57150" cap="flat" cmpd="sng" algn="ctr">
              <a:solidFill>
                <a:schemeClr val="bg1"/>
              </a:solid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497" b="1" dirty="0">
                  <a:solidFill>
                    <a:schemeClr val="bg1"/>
                  </a:solidFill>
                </a:rPr>
                <a:t> </a:t>
              </a:r>
            </a:p>
          </p:txBody>
        </p:sp>
        <p:sp>
          <p:nvSpPr>
            <p:cNvPr id="7" name="Freeform 7">
              <a:extLst>
                <a:ext uri="{FF2B5EF4-FFF2-40B4-BE49-F238E27FC236}">
                  <a16:creationId xmlns:a16="http://schemas.microsoft.com/office/drawing/2014/main" id="{13467C31-2119-FF01-34DE-79834788AD5F}"/>
                </a:ext>
              </a:extLst>
            </p:cNvPr>
            <p:cNvSpPr>
              <a:spLocks/>
            </p:cNvSpPr>
            <p:nvPr/>
          </p:nvSpPr>
          <p:spPr bwMode="ltGray">
            <a:xfrm>
              <a:off x="10499267" y="2969974"/>
              <a:ext cx="1262646" cy="1095616"/>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4">
                <a:lumMod val="20000"/>
                <a:lumOff val="80000"/>
              </a:schemeClr>
            </a:solidFill>
            <a:ln w="57150" cap="flat" cmpd="sng" algn="ctr">
              <a:solidFill>
                <a:schemeClr val="bg1"/>
              </a:solid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497" b="1" dirty="0">
                  <a:solidFill>
                    <a:schemeClr val="bg1"/>
                  </a:solidFill>
                </a:rPr>
                <a:t> </a:t>
              </a:r>
            </a:p>
          </p:txBody>
        </p:sp>
        <p:sp>
          <p:nvSpPr>
            <p:cNvPr id="8" name="Freeform 7">
              <a:extLst>
                <a:ext uri="{FF2B5EF4-FFF2-40B4-BE49-F238E27FC236}">
                  <a16:creationId xmlns:a16="http://schemas.microsoft.com/office/drawing/2014/main" id="{EDEFBCEA-B8BE-7D4F-1345-0BF8A93DDAC5}"/>
                </a:ext>
              </a:extLst>
            </p:cNvPr>
            <p:cNvSpPr>
              <a:spLocks/>
            </p:cNvSpPr>
            <p:nvPr/>
          </p:nvSpPr>
          <p:spPr bwMode="ltGray">
            <a:xfrm>
              <a:off x="9546444" y="3546239"/>
              <a:ext cx="1262646" cy="1095615"/>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4">
                <a:lumMod val="20000"/>
                <a:lumOff val="80000"/>
              </a:schemeClr>
            </a:solidFill>
            <a:ln w="57150" cap="flat" cmpd="sng" algn="ctr">
              <a:solidFill>
                <a:schemeClr val="bg1"/>
              </a:solid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497" b="1" dirty="0">
                  <a:solidFill>
                    <a:schemeClr val="bg1"/>
                  </a:solidFill>
                </a:rPr>
                <a:t> </a:t>
              </a:r>
            </a:p>
          </p:txBody>
        </p:sp>
        <p:sp>
          <p:nvSpPr>
            <p:cNvPr id="9" name="Freeform 7">
              <a:extLst>
                <a:ext uri="{FF2B5EF4-FFF2-40B4-BE49-F238E27FC236}">
                  <a16:creationId xmlns:a16="http://schemas.microsoft.com/office/drawing/2014/main" id="{D9BA15BF-478F-FE3D-7060-E30B965386A4}"/>
                </a:ext>
              </a:extLst>
            </p:cNvPr>
            <p:cNvSpPr>
              <a:spLocks/>
            </p:cNvSpPr>
            <p:nvPr/>
          </p:nvSpPr>
          <p:spPr bwMode="ltGray">
            <a:xfrm>
              <a:off x="10499267" y="4043632"/>
              <a:ext cx="1262646" cy="1095615"/>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4">
                <a:lumMod val="20000"/>
                <a:lumOff val="80000"/>
              </a:schemeClr>
            </a:solidFill>
            <a:ln w="57150" cap="flat" cmpd="sng" algn="ctr">
              <a:solidFill>
                <a:schemeClr val="bg1"/>
              </a:solid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497" b="1" dirty="0">
                  <a:solidFill>
                    <a:schemeClr val="bg1"/>
                  </a:solidFill>
                </a:rPr>
                <a:t> </a:t>
              </a:r>
            </a:p>
          </p:txBody>
        </p:sp>
      </p:grpSp>
    </p:spTree>
    <p:custDataLst>
      <p:tags r:id="rId1"/>
    </p:custDataLst>
    <p:extLst>
      <p:ext uri="{BB962C8B-B14F-4D97-AF65-F5344CB8AC3E}">
        <p14:creationId xmlns:p14="http://schemas.microsoft.com/office/powerpoint/2010/main" val="4119718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75730-256F-4360-A1F5-9CA905ECD891}"/>
              </a:ext>
            </a:extLst>
          </p:cNvPr>
          <p:cNvSpPr>
            <a:spLocks noGrp="1"/>
          </p:cNvSpPr>
          <p:nvPr>
            <p:ph type="title"/>
          </p:nvPr>
        </p:nvSpPr>
        <p:spPr/>
        <p:txBody>
          <a:bodyPr/>
          <a:lstStyle/>
          <a:p>
            <a:r>
              <a:rPr lang="en-US">
                <a:latin typeface="Palatino Linotype" panose="02040502050505030304" pitchFamily="18" charset="0"/>
              </a:rPr>
              <a:t>Cyber Liability Insurance</a:t>
            </a:r>
            <a:endParaRPr lang="en-US"/>
          </a:p>
        </p:txBody>
      </p:sp>
      <p:sp>
        <p:nvSpPr>
          <p:cNvPr id="10" name="Text Placeholder 9">
            <a:extLst>
              <a:ext uri="{FF2B5EF4-FFF2-40B4-BE49-F238E27FC236}">
                <a16:creationId xmlns:a16="http://schemas.microsoft.com/office/drawing/2014/main" id="{4742E7D1-1577-4C32-A59B-215D7B861FE8}"/>
              </a:ext>
            </a:extLst>
          </p:cNvPr>
          <p:cNvSpPr>
            <a:spLocks noGrp="1"/>
          </p:cNvSpPr>
          <p:nvPr>
            <p:ph type="body" sz="quarter" idx="11"/>
          </p:nvPr>
        </p:nvSpPr>
        <p:spPr/>
        <p:txBody>
          <a:bodyPr/>
          <a:lstStyle/>
          <a:p>
            <a:pPr marL="0" indent="0">
              <a:buNone/>
            </a:pPr>
            <a:r>
              <a:rPr lang="en-US" b="1" dirty="0"/>
              <a:t>What is </a:t>
            </a:r>
            <a:r>
              <a:rPr lang="en-US" b="1" dirty="0">
                <a:solidFill>
                  <a:schemeClr val="accent2"/>
                </a:solidFill>
              </a:rPr>
              <a:t>Cybersecurity</a:t>
            </a:r>
            <a:r>
              <a:rPr lang="en-US" b="1" dirty="0"/>
              <a:t>?</a:t>
            </a:r>
          </a:p>
        </p:txBody>
      </p:sp>
      <p:grpSp>
        <p:nvGrpSpPr>
          <p:cNvPr id="11" name="Group 10">
            <a:extLst>
              <a:ext uri="{FF2B5EF4-FFF2-40B4-BE49-F238E27FC236}">
                <a16:creationId xmlns:a16="http://schemas.microsoft.com/office/drawing/2014/main" id="{78BACC33-12D2-495E-8201-2F300FD6B75D}"/>
              </a:ext>
            </a:extLst>
          </p:cNvPr>
          <p:cNvGrpSpPr/>
          <p:nvPr/>
        </p:nvGrpSpPr>
        <p:grpSpPr>
          <a:xfrm>
            <a:off x="2244510" y="1350543"/>
            <a:ext cx="8032029" cy="5100229"/>
            <a:chOff x="2573392" y="1387183"/>
            <a:chExt cx="7033171" cy="4465968"/>
          </a:xfrm>
        </p:grpSpPr>
        <p:sp>
          <p:nvSpPr>
            <p:cNvPr id="12" name="Freeform: Shape 11">
              <a:extLst>
                <a:ext uri="{FF2B5EF4-FFF2-40B4-BE49-F238E27FC236}">
                  <a16:creationId xmlns:a16="http://schemas.microsoft.com/office/drawing/2014/main" id="{27FF28EE-9F40-4E4C-ABBD-D7FEB3E9692C}"/>
                </a:ext>
              </a:extLst>
            </p:cNvPr>
            <p:cNvSpPr/>
            <p:nvPr/>
          </p:nvSpPr>
          <p:spPr>
            <a:xfrm>
              <a:off x="3294994" y="2625739"/>
              <a:ext cx="2250130" cy="2249929"/>
            </a:xfrm>
            <a:custGeom>
              <a:avLst/>
              <a:gdLst>
                <a:gd name="connsiteX0" fmla="*/ 0 w 1960813"/>
                <a:gd name="connsiteY0" fmla="*/ 980319 h 1960638"/>
                <a:gd name="connsiteX1" fmla="*/ 980407 w 1960813"/>
                <a:gd name="connsiteY1" fmla="*/ 0 h 1960638"/>
                <a:gd name="connsiteX2" fmla="*/ 1960814 w 1960813"/>
                <a:gd name="connsiteY2" fmla="*/ 980319 h 1960638"/>
                <a:gd name="connsiteX3" fmla="*/ 980407 w 1960813"/>
                <a:gd name="connsiteY3" fmla="*/ 1960638 h 1960638"/>
                <a:gd name="connsiteX4" fmla="*/ 0 w 1960813"/>
                <a:gd name="connsiteY4" fmla="*/ 980319 h 19606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60813" h="1960638">
                  <a:moveTo>
                    <a:pt x="0" y="980319"/>
                  </a:moveTo>
                  <a:cubicBezTo>
                    <a:pt x="0" y="438904"/>
                    <a:pt x="438943" y="0"/>
                    <a:pt x="980407" y="0"/>
                  </a:cubicBezTo>
                  <a:cubicBezTo>
                    <a:pt x="1521871" y="0"/>
                    <a:pt x="1960814" y="438904"/>
                    <a:pt x="1960814" y="980319"/>
                  </a:cubicBezTo>
                  <a:cubicBezTo>
                    <a:pt x="1960814" y="1521734"/>
                    <a:pt x="1521871" y="1960638"/>
                    <a:pt x="980407" y="1960638"/>
                  </a:cubicBezTo>
                  <a:cubicBezTo>
                    <a:pt x="438943" y="1960638"/>
                    <a:pt x="0" y="1521734"/>
                    <a:pt x="0" y="980319"/>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24578" tIns="324553" rIns="324578" bIns="324553" numCol="1" spcCol="1270" anchor="ctr" anchorCtr="0">
              <a:noAutofit/>
            </a:bodyPr>
            <a:lstStyle/>
            <a:p>
              <a:pPr algn="ctr" defTabSz="1330835">
                <a:lnSpc>
                  <a:spcPct val="90000"/>
                </a:lnSpc>
                <a:spcBef>
                  <a:spcPct val="0"/>
                </a:spcBef>
                <a:spcAft>
                  <a:spcPct val="35000"/>
                </a:spcAft>
              </a:pPr>
              <a:r>
                <a:rPr lang="en-US" sz="2794" dirty="0"/>
                <a:t>Common Threats to Plan</a:t>
              </a:r>
            </a:p>
          </p:txBody>
        </p:sp>
        <p:sp>
          <p:nvSpPr>
            <p:cNvPr id="13" name="Block Arc 12">
              <a:extLst>
                <a:ext uri="{FF2B5EF4-FFF2-40B4-BE49-F238E27FC236}">
                  <a16:creationId xmlns:a16="http://schemas.microsoft.com/office/drawing/2014/main" id="{BCE23187-67DE-4072-8DC4-03F22716B353}"/>
                </a:ext>
              </a:extLst>
            </p:cNvPr>
            <p:cNvSpPr/>
            <p:nvPr/>
          </p:nvSpPr>
          <p:spPr>
            <a:xfrm>
              <a:off x="2573392" y="1535451"/>
              <a:ext cx="3952138" cy="4119714"/>
            </a:xfrm>
            <a:prstGeom prst="blockArc">
              <a:avLst>
                <a:gd name="adj1" fmla="val 16509444"/>
                <a:gd name="adj2" fmla="val 5088054"/>
                <a:gd name="adj3" fmla="val 524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5" name="Freeform: Shape 14">
              <a:extLst>
                <a:ext uri="{FF2B5EF4-FFF2-40B4-BE49-F238E27FC236}">
                  <a16:creationId xmlns:a16="http://schemas.microsoft.com/office/drawing/2014/main" id="{7067FAF5-7500-4DD7-BFF3-6394B66DE5E5}"/>
                </a:ext>
              </a:extLst>
            </p:cNvPr>
            <p:cNvSpPr/>
            <p:nvPr/>
          </p:nvSpPr>
          <p:spPr>
            <a:xfrm>
              <a:off x="6500107" y="1387183"/>
              <a:ext cx="1897726" cy="1016826"/>
            </a:xfrm>
            <a:custGeom>
              <a:avLst/>
              <a:gdLst>
                <a:gd name="connsiteX0" fmla="*/ 0 w 1406420"/>
                <a:gd name="connsiteY0" fmla="*/ 0 h 1016826"/>
                <a:gd name="connsiteX1" fmla="*/ 1406420 w 1406420"/>
                <a:gd name="connsiteY1" fmla="*/ 0 h 1016826"/>
                <a:gd name="connsiteX2" fmla="*/ 1406420 w 1406420"/>
                <a:gd name="connsiteY2" fmla="*/ 1016826 h 1016826"/>
                <a:gd name="connsiteX3" fmla="*/ 0 w 1406420"/>
                <a:gd name="connsiteY3" fmla="*/ 1016826 h 1016826"/>
                <a:gd name="connsiteX4" fmla="*/ 0 w 1406420"/>
                <a:gd name="connsiteY4" fmla="*/ 0 h 10168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6420" h="1016826">
                  <a:moveTo>
                    <a:pt x="0" y="0"/>
                  </a:moveTo>
                  <a:lnTo>
                    <a:pt x="1406420" y="0"/>
                  </a:lnTo>
                  <a:lnTo>
                    <a:pt x="1406420" y="1016826"/>
                  </a:lnTo>
                  <a:lnTo>
                    <a:pt x="0" y="1016826"/>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7882" tIns="27882" rIns="27882" bIns="27882" numCol="1" spcCol="1270" anchor="ctr" anchorCtr="0">
              <a:noAutofit/>
            </a:bodyPr>
            <a:lstStyle/>
            <a:p>
              <a:pPr defTabSz="975945">
                <a:lnSpc>
                  <a:spcPct val="90000"/>
                </a:lnSpc>
                <a:spcBef>
                  <a:spcPct val="0"/>
                </a:spcBef>
                <a:spcAft>
                  <a:spcPct val="10000"/>
                </a:spcAft>
              </a:pPr>
              <a:r>
                <a:rPr lang="en-US" sz="1796" dirty="0"/>
                <a:t>Ransomware</a:t>
              </a:r>
            </a:p>
          </p:txBody>
        </p:sp>
        <p:sp>
          <p:nvSpPr>
            <p:cNvPr id="17" name="Freeform: Shape 16">
              <a:extLst>
                <a:ext uri="{FF2B5EF4-FFF2-40B4-BE49-F238E27FC236}">
                  <a16:creationId xmlns:a16="http://schemas.microsoft.com/office/drawing/2014/main" id="{2A4EB1DE-6A70-4537-87F8-E9E7E9306ADD}"/>
                </a:ext>
              </a:extLst>
            </p:cNvPr>
            <p:cNvSpPr/>
            <p:nvPr/>
          </p:nvSpPr>
          <p:spPr>
            <a:xfrm>
              <a:off x="7448975" y="2370413"/>
              <a:ext cx="1556447" cy="1016826"/>
            </a:xfrm>
            <a:custGeom>
              <a:avLst/>
              <a:gdLst>
                <a:gd name="connsiteX0" fmla="*/ 0 w 1406420"/>
                <a:gd name="connsiteY0" fmla="*/ 0 h 1016826"/>
                <a:gd name="connsiteX1" fmla="*/ 1406420 w 1406420"/>
                <a:gd name="connsiteY1" fmla="*/ 0 h 1016826"/>
                <a:gd name="connsiteX2" fmla="*/ 1406420 w 1406420"/>
                <a:gd name="connsiteY2" fmla="*/ 1016826 h 1016826"/>
                <a:gd name="connsiteX3" fmla="*/ 0 w 1406420"/>
                <a:gd name="connsiteY3" fmla="*/ 1016826 h 1016826"/>
                <a:gd name="connsiteX4" fmla="*/ 0 w 1406420"/>
                <a:gd name="connsiteY4" fmla="*/ 0 h 10168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6420" h="1016826">
                  <a:moveTo>
                    <a:pt x="0" y="0"/>
                  </a:moveTo>
                  <a:lnTo>
                    <a:pt x="1406420" y="0"/>
                  </a:lnTo>
                  <a:lnTo>
                    <a:pt x="1406420" y="1016826"/>
                  </a:lnTo>
                  <a:lnTo>
                    <a:pt x="0" y="1016826"/>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7882" tIns="27882" rIns="27882" bIns="27882" numCol="1" spcCol="1270" anchor="ctr" anchorCtr="0">
              <a:noAutofit/>
            </a:bodyPr>
            <a:lstStyle/>
            <a:p>
              <a:pPr defTabSz="975945">
                <a:lnSpc>
                  <a:spcPct val="90000"/>
                </a:lnSpc>
                <a:spcBef>
                  <a:spcPct val="0"/>
                </a:spcBef>
                <a:spcAft>
                  <a:spcPct val="10000"/>
                </a:spcAft>
              </a:pPr>
              <a:r>
                <a:rPr lang="en-US" sz="1796" dirty="0"/>
                <a:t>Phishing</a:t>
              </a:r>
            </a:p>
          </p:txBody>
        </p:sp>
        <p:sp>
          <p:nvSpPr>
            <p:cNvPr id="19" name="Freeform: Shape 18">
              <a:extLst>
                <a:ext uri="{FF2B5EF4-FFF2-40B4-BE49-F238E27FC236}">
                  <a16:creationId xmlns:a16="http://schemas.microsoft.com/office/drawing/2014/main" id="{B02EBCDA-A754-484A-9D4B-D9D60FF344FD}"/>
                </a:ext>
              </a:extLst>
            </p:cNvPr>
            <p:cNvSpPr/>
            <p:nvPr/>
          </p:nvSpPr>
          <p:spPr>
            <a:xfrm>
              <a:off x="6923910" y="3807408"/>
              <a:ext cx="2682653" cy="1016826"/>
            </a:xfrm>
            <a:custGeom>
              <a:avLst/>
              <a:gdLst>
                <a:gd name="connsiteX0" fmla="*/ 0 w 1406420"/>
                <a:gd name="connsiteY0" fmla="*/ 0 h 1016826"/>
                <a:gd name="connsiteX1" fmla="*/ 1406420 w 1406420"/>
                <a:gd name="connsiteY1" fmla="*/ 0 h 1016826"/>
                <a:gd name="connsiteX2" fmla="*/ 1406420 w 1406420"/>
                <a:gd name="connsiteY2" fmla="*/ 1016826 h 1016826"/>
                <a:gd name="connsiteX3" fmla="*/ 0 w 1406420"/>
                <a:gd name="connsiteY3" fmla="*/ 1016826 h 1016826"/>
                <a:gd name="connsiteX4" fmla="*/ 0 w 1406420"/>
                <a:gd name="connsiteY4" fmla="*/ 0 h 10168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6420" h="1016826">
                  <a:moveTo>
                    <a:pt x="0" y="0"/>
                  </a:moveTo>
                  <a:lnTo>
                    <a:pt x="1406420" y="0"/>
                  </a:lnTo>
                  <a:lnTo>
                    <a:pt x="1406420" y="1016826"/>
                  </a:lnTo>
                  <a:lnTo>
                    <a:pt x="0" y="1016826"/>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7882" tIns="27882" rIns="27882" bIns="27882" numCol="1" spcCol="1270" anchor="ctr" anchorCtr="0">
              <a:noAutofit/>
            </a:bodyPr>
            <a:lstStyle/>
            <a:p>
              <a:pPr defTabSz="975945">
                <a:lnSpc>
                  <a:spcPct val="90000"/>
                </a:lnSpc>
                <a:spcBef>
                  <a:spcPct val="0"/>
                </a:spcBef>
                <a:spcAft>
                  <a:spcPct val="10000"/>
                </a:spcAft>
              </a:pPr>
              <a:r>
                <a:rPr lang="en-US" sz="1796" dirty="0"/>
                <a:t>Wire </a:t>
              </a:r>
              <a:r>
                <a:rPr lang="en-US" sz="1796"/>
                <a:t>Transfer </a:t>
              </a:r>
              <a:br>
                <a:rPr lang="en-US" sz="1796"/>
              </a:br>
              <a:r>
                <a:rPr lang="en-US" sz="1796"/>
                <a:t>Email </a:t>
              </a:r>
              <a:r>
                <a:rPr lang="en-US" sz="1796" dirty="0"/>
                <a:t>Fraud</a:t>
              </a:r>
            </a:p>
          </p:txBody>
        </p:sp>
        <p:sp>
          <p:nvSpPr>
            <p:cNvPr id="21" name="Freeform: Shape 20">
              <a:extLst>
                <a:ext uri="{FF2B5EF4-FFF2-40B4-BE49-F238E27FC236}">
                  <a16:creationId xmlns:a16="http://schemas.microsoft.com/office/drawing/2014/main" id="{01CCA9A4-F1A5-4FEC-AC85-F05121BA78E8}"/>
                </a:ext>
              </a:extLst>
            </p:cNvPr>
            <p:cNvSpPr/>
            <p:nvPr/>
          </p:nvSpPr>
          <p:spPr>
            <a:xfrm>
              <a:off x="6159987" y="4836325"/>
              <a:ext cx="3056962" cy="1016826"/>
            </a:xfrm>
            <a:custGeom>
              <a:avLst/>
              <a:gdLst>
                <a:gd name="connsiteX0" fmla="*/ 0 w 1989536"/>
                <a:gd name="connsiteY0" fmla="*/ 0 h 1016826"/>
                <a:gd name="connsiteX1" fmla="*/ 1989536 w 1989536"/>
                <a:gd name="connsiteY1" fmla="*/ 0 h 1016826"/>
                <a:gd name="connsiteX2" fmla="*/ 1989536 w 1989536"/>
                <a:gd name="connsiteY2" fmla="*/ 1016826 h 1016826"/>
                <a:gd name="connsiteX3" fmla="*/ 0 w 1989536"/>
                <a:gd name="connsiteY3" fmla="*/ 1016826 h 1016826"/>
                <a:gd name="connsiteX4" fmla="*/ 0 w 1989536"/>
                <a:gd name="connsiteY4" fmla="*/ 0 h 10168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89536" h="1016826">
                  <a:moveTo>
                    <a:pt x="0" y="0"/>
                  </a:moveTo>
                  <a:lnTo>
                    <a:pt x="1989536" y="0"/>
                  </a:lnTo>
                  <a:lnTo>
                    <a:pt x="1989536" y="1016826"/>
                  </a:lnTo>
                  <a:lnTo>
                    <a:pt x="0" y="1016826"/>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7882" tIns="27882" rIns="27882" bIns="27882" numCol="1" spcCol="1270" anchor="ctr" anchorCtr="0">
              <a:noAutofit/>
            </a:bodyPr>
            <a:lstStyle/>
            <a:p>
              <a:pPr defTabSz="975945">
                <a:lnSpc>
                  <a:spcPct val="90000"/>
                </a:lnSpc>
                <a:spcBef>
                  <a:spcPct val="0"/>
                </a:spcBef>
                <a:spcAft>
                  <a:spcPct val="10000"/>
                </a:spcAft>
              </a:pPr>
              <a:r>
                <a:rPr lang="en-US" sz="1796" dirty="0"/>
                <a:t>Malware </a:t>
              </a:r>
              <a:r>
                <a:rPr lang="en-US" sz="1796"/>
                <a:t>by </a:t>
              </a:r>
              <a:br>
                <a:rPr lang="en-US" sz="1796"/>
              </a:br>
              <a:r>
                <a:rPr lang="en-US" sz="1796"/>
                <a:t>External </a:t>
              </a:r>
              <a:r>
                <a:rPr lang="en-US" sz="1796" dirty="0"/>
                <a:t>Devises</a:t>
              </a:r>
            </a:p>
          </p:txBody>
        </p:sp>
      </p:grpSp>
      <p:grpSp>
        <p:nvGrpSpPr>
          <p:cNvPr id="81" name="Group 80">
            <a:extLst>
              <a:ext uri="{FF2B5EF4-FFF2-40B4-BE49-F238E27FC236}">
                <a16:creationId xmlns:a16="http://schemas.microsoft.com/office/drawing/2014/main" id="{754FD9B1-CDC0-4131-AFA7-1E33B4E12A40}"/>
              </a:ext>
            </a:extLst>
          </p:cNvPr>
          <p:cNvGrpSpPr/>
          <p:nvPr/>
        </p:nvGrpSpPr>
        <p:grpSpPr>
          <a:xfrm>
            <a:off x="5226397" y="1439479"/>
            <a:ext cx="1081645" cy="1081645"/>
            <a:chOff x="7965927" y="-695177"/>
            <a:chExt cx="1083900" cy="1083900"/>
          </a:xfrm>
        </p:grpSpPr>
        <p:sp>
          <p:nvSpPr>
            <p:cNvPr id="82" name="Oval 81">
              <a:extLst>
                <a:ext uri="{FF2B5EF4-FFF2-40B4-BE49-F238E27FC236}">
                  <a16:creationId xmlns:a16="http://schemas.microsoft.com/office/drawing/2014/main" id="{12178E05-E46B-4E03-88B5-41BDA7BA177A}"/>
                </a:ext>
              </a:extLst>
            </p:cNvPr>
            <p:cNvSpPr/>
            <p:nvPr/>
          </p:nvSpPr>
          <p:spPr>
            <a:xfrm>
              <a:off x="7965927" y="-695177"/>
              <a:ext cx="1083900" cy="10839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250" tIns="45624" rIns="91250" bIns="45624" numCol="1" spcCol="0" rtlCol="0" fromWordArt="0" anchor="ctr" anchorCtr="0" forceAA="0" compatLnSpc="1">
              <a:prstTxWarp prst="textNoShape">
                <a:avLst/>
              </a:prstTxWarp>
              <a:noAutofit/>
            </a:bodyPr>
            <a:lstStyle/>
            <a:p>
              <a:pPr algn="ctr">
                <a:lnSpc>
                  <a:spcPct val="90000"/>
                </a:lnSpc>
                <a:spcBef>
                  <a:spcPts val="1198"/>
                </a:spcBef>
              </a:pPr>
              <a:endParaRPr lang="en-US" sz="1796">
                <a:solidFill>
                  <a:schemeClr val="tx1"/>
                </a:solidFill>
              </a:endParaRPr>
            </a:p>
          </p:txBody>
        </p:sp>
        <p:grpSp>
          <p:nvGrpSpPr>
            <p:cNvPr id="83" name="Group 82">
              <a:extLst>
                <a:ext uri="{FF2B5EF4-FFF2-40B4-BE49-F238E27FC236}">
                  <a16:creationId xmlns:a16="http://schemas.microsoft.com/office/drawing/2014/main" id="{6D698BD2-C117-4619-873C-7BF803C7CCC1}"/>
                </a:ext>
              </a:extLst>
            </p:cNvPr>
            <p:cNvGrpSpPr/>
            <p:nvPr/>
          </p:nvGrpSpPr>
          <p:grpSpPr>
            <a:xfrm>
              <a:off x="8179916" y="-610209"/>
              <a:ext cx="655922" cy="787629"/>
              <a:chOff x="715695" y="556904"/>
              <a:chExt cx="1161274" cy="1394453"/>
            </a:xfrm>
          </p:grpSpPr>
          <p:sp>
            <p:nvSpPr>
              <p:cNvPr id="84" name="Freeform 15">
                <a:extLst>
                  <a:ext uri="{FF2B5EF4-FFF2-40B4-BE49-F238E27FC236}">
                    <a16:creationId xmlns:a16="http://schemas.microsoft.com/office/drawing/2014/main" id="{ADDA1AAF-7C62-41A7-9097-B2843E4DAF65}"/>
                  </a:ext>
                </a:extLst>
              </p:cNvPr>
              <p:cNvSpPr>
                <a:spLocks/>
              </p:cNvSpPr>
              <p:nvPr/>
            </p:nvSpPr>
            <p:spPr bwMode="auto">
              <a:xfrm>
                <a:off x="715695" y="1845157"/>
                <a:ext cx="1161274" cy="106200"/>
              </a:xfrm>
              <a:custGeom>
                <a:avLst/>
                <a:gdLst>
                  <a:gd name="T0" fmla="*/ 579 w 636"/>
                  <a:gd name="T1" fmla="*/ 58 h 58"/>
                  <a:gd name="T2" fmla="*/ 58 w 636"/>
                  <a:gd name="T3" fmla="*/ 58 h 58"/>
                  <a:gd name="T4" fmla="*/ 0 w 636"/>
                  <a:gd name="T5" fmla="*/ 0 h 58"/>
                  <a:gd name="T6" fmla="*/ 0 w 636"/>
                  <a:gd name="T7" fmla="*/ 0 h 58"/>
                  <a:gd name="T8" fmla="*/ 233 w 636"/>
                  <a:gd name="T9" fmla="*/ 0 h 58"/>
                  <a:gd name="T10" fmla="*/ 276 w 636"/>
                  <a:gd name="T11" fmla="*/ 18 h 58"/>
                  <a:gd name="T12" fmla="*/ 361 w 636"/>
                  <a:gd name="T13" fmla="*/ 18 h 58"/>
                  <a:gd name="T14" fmla="*/ 403 w 636"/>
                  <a:gd name="T15" fmla="*/ 0 h 58"/>
                  <a:gd name="T16" fmla="*/ 636 w 636"/>
                  <a:gd name="T17" fmla="*/ 0 h 58"/>
                  <a:gd name="T18" fmla="*/ 636 w 636"/>
                  <a:gd name="T19" fmla="*/ 0 h 58"/>
                  <a:gd name="T20" fmla="*/ 579 w 636"/>
                  <a:gd name="T21" fmla="*/ 58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36" h="58">
                    <a:moveTo>
                      <a:pt x="579" y="58"/>
                    </a:moveTo>
                    <a:cubicBezTo>
                      <a:pt x="58" y="58"/>
                      <a:pt x="58" y="58"/>
                      <a:pt x="58" y="58"/>
                    </a:cubicBezTo>
                    <a:cubicBezTo>
                      <a:pt x="26" y="58"/>
                      <a:pt x="0" y="32"/>
                      <a:pt x="0" y="0"/>
                    </a:cubicBezTo>
                    <a:cubicBezTo>
                      <a:pt x="0" y="0"/>
                      <a:pt x="0" y="0"/>
                      <a:pt x="0" y="0"/>
                    </a:cubicBezTo>
                    <a:cubicBezTo>
                      <a:pt x="233" y="0"/>
                      <a:pt x="233" y="0"/>
                      <a:pt x="233" y="0"/>
                    </a:cubicBezTo>
                    <a:cubicBezTo>
                      <a:pt x="276" y="18"/>
                      <a:pt x="276" y="18"/>
                      <a:pt x="276" y="18"/>
                    </a:cubicBezTo>
                    <a:cubicBezTo>
                      <a:pt x="361" y="18"/>
                      <a:pt x="361" y="18"/>
                      <a:pt x="361" y="18"/>
                    </a:cubicBezTo>
                    <a:cubicBezTo>
                      <a:pt x="403" y="0"/>
                      <a:pt x="403" y="0"/>
                      <a:pt x="403" y="0"/>
                    </a:cubicBezTo>
                    <a:cubicBezTo>
                      <a:pt x="636" y="0"/>
                      <a:pt x="636" y="0"/>
                      <a:pt x="636" y="0"/>
                    </a:cubicBezTo>
                    <a:cubicBezTo>
                      <a:pt x="636" y="0"/>
                      <a:pt x="636" y="0"/>
                      <a:pt x="636" y="0"/>
                    </a:cubicBezTo>
                    <a:cubicBezTo>
                      <a:pt x="636" y="32"/>
                      <a:pt x="610" y="58"/>
                      <a:pt x="579" y="58"/>
                    </a:cubicBez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250" tIns="45624" rIns="91250" bIns="45624" numCol="1" anchor="t" anchorCtr="0" compatLnSpc="1">
                <a:prstTxWarp prst="textNoShape">
                  <a:avLst/>
                </a:prstTxWarp>
              </a:bodyPr>
              <a:lstStyle/>
              <a:p>
                <a:endParaRPr lang="en-US" sz="1796"/>
              </a:p>
            </p:txBody>
          </p:sp>
          <p:sp>
            <p:nvSpPr>
              <p:cNvPr id="85" name="Freeform 16">
                <a:extLst>
                  <a:ext uri="{FF2B5EF4-FFF2-40B4-BE49-F238E27FC236}">
                    <a16:creationId xmlns:a16="http://schemas.microsoft.com/office/drawing/2014/main" id="{1BFCE276-8FE5-4777-AF71-4DE6F967FD1E}"/>
                  </a:ext>
                </a:extLst>
              </p:cNvPr>
              <p:cNvSpPr>
                <a:spLocks/>
              </p:cNvSpPr>
              <p:nvPr/>
            </p:nvSpPr>
            <p:spPr bwMode="auto">
              <a:xfrm>
                <a:off x="1549904" y="1164861"/>
                <a:ext cx="251648" cy="680296"/>
              </a:xfrm>
              <a:custGeom>
                <a:avLst/>
                <a:gdLst>
                  <a:gd name="T0" fmla="*/ 0 w 138"/>
                  <a:gd name="T1" fmla="*/ 0 h 373"/>
                  <a:gd name="T2" fmla="*/ 117 w 138"/>
                  <a:gd name="T3" fmla="*/ 0 h 373"/>
                  <a:gd name="T4" fmla="*/ 138 w 138"/>
                  <a:gd name="T5" fmla="*/ 21 h 373"/>
                  <a:gd name="T6" fmla="*/ 138 w 138"/>
                  <a:gd name="T7" fmla="*/ 373 h 373"/>
                </a:gdLst>
                <a:ahLst/>
                <a:cxnLst>
                  <a:cxn ang="0">
                    <a:pos x="T0" y="T1"/>
                  </a:cxn>
                  <a:cxn ang="0">
                    <a:pos x="T2" y="T3"/>
                  </a:cxn>
                  <a:cxn ang="0">
                    <a:pos x="T4" y="T5"/>
                  </a:cxn>
                  <a:cxn ang="0">
                    <a:pos x="T6" y="T7"/>
                  </a:cxn>
                </a:cxnLst>
                <a:rect l="0" t="0" r="r" b="b"/>
                <a:pathLst>
                  <a:path w="138" h="373">
                    <a:moveTo>
                      <a:pt x="0" y="0"/>
                    </a:moveTo>
                    <a:cubicBezTo>
                      <a:pt x="117" y="0"/>
                      <a:pt x="117" y="0"/>
                      <a:pt x="117" y="0"/>
                    </a:cubicBezTo>
                    <a:cubicBezTo>
                      <a:pt x="129" y="0"/>
                      <a:pt x="138" y="9"/>
                      <a:pt x="138" y="21"/>
                    </a:cubicBezTo>
                    <a:cubicBezTo>
                      <a:pt x="138" y="373"/>
                      <a:pt x="138" y="373"/>
                      <a:pt x="138" y="373"/>
                    </a:cubicBezTo>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250" tIns="45624" rIns="91250" bIns="45624" numCol="1" anchor="t" anchorCtr="0" compatLnSpc="1">
                <a:prstTxWarp prst="textNoShape">
                  <a:avLst/>
                </a:prstTxWarp>
              </a:bodyPr>
              <a:lstStyle/>
              <a:p>
                <a:endParaRPr lang="en-US" sz="1796"/>
              </a:p>
            </p:txBody>
          </p:sp>
          <p:sp>
            <p:nvSpPr>
              <p:cNvPr id="86" name="Freeform 17">
                <a:extLst>
                  <a:ext uri="{FF2B5EF4-FFF2-40B4-BE49-F238E27FC236}">
                    <a16:creationId xmlns:a16="http://schemas.microsoft.com/office/drawing/2014/main" id="{32173ED4-510C-4F26-B536-B8DABEA848AE}"/>
                  </a:ext>
                </a:extLst>
              </p:cNvPr>
              <p:cNvSpPr>
                <a:spLocks/>
              </p:cNvSpPr>
              <p:nvPr/>
            </p:nvSpPr>
            <p:spPr bwMode="auto">
              <a:xfrm>
                <a:off x="790344" y="1164861"/>
                <a:ext cx="226252" cy="680296"/>
              </a:xfrm>
              <a:custGeom>
                <a:avLst/>
                <a:gdLst>
                  <a:gd name="T0" fmla="*/ 0 w 124"/>
                  <a:gd name="T1" fmla="*/ 373 h 373"/>
                  <a:gd name="T2" fmla="*/ 0 w 124"/>
                  <a:gd name="T3" fmla="*/ 21 h 373"/>
                  <a:gd name="T4" fmla="*/ 21 w 124"/>
                  <a:gd name="T5" fmla="*/ 0 h 373"/>
                  <a:gd name="T6" fmla="*/ 124 w 124"/>
                  <a:gd name="T7" fmla="*/ 0 h 373"/>
                </a:gdLst>
                <a:ahLst/>
                <a:cxnLst>
                  <a:cxn ang="0">
                    <a:pos x="T0" y="T1"/>
                  </a:cxn>
                  <a:cxn ang="0">
                    <a:pos x="T2" y="T3"/>
                  </a:cxn>
                  <a:cxn ang="0">
                    <a:pos x="T4" y="T5"/>
                  </a:cxn>
                  <a:cxn ang="0">
                    <a:pos x="T6" y="T7"/>
                  </a:cxn>
                </a:cxnLst>
                <a:rect l="0" t="0" r="r" b="b"/>
                <a:pathLst>
                  <a:path w="124" h="373">
                    <a:moveTo>
                      <a:pt x="0" y="373"/>
                    </a:moveTo>
                    <a:cubicBezTo>
                      <a:pt x="0" y="21"/>
                      <a:pt x="0" y="21"/>
                      <a:pt x="0" y="21"/>
                    </a:cubicBezTo>
                    <a:cubicBezTo>
                      <a:pt x="0" y="9"/>
                      <a:pt x="10" y="0"/>
                      <a:pt x="21" y="0"/>
                    </a:cubicBezTo>
                    <a:cubicBezTo>
                      <a:pt x="124" y="0"/>
                      <a:pt x="124" y="0"/>
                      <a:pt x="124" y="0"/>
                    </a:cubicBezTo>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250" tIns="45624" rIns="91250" bIns="45624" numCol="1" anchor="t" anchorCtr="0" compatLnSpc="1">
                <a:prstTxWarp prst="textNoShape">
                  <a:avLst/>
                </a:prstTxWarp>
              </a:bodyPr>
              <a:lstStyle/>
              <a:p>
                <a:endParaRPr lang="en-US" sz="1796"/>
              </a:p>
            </p:txBody>
          </p:sp>
          <p:sp>
            <p:nvSpPr>
              <p:cNvPr id="87" name="Freeform 18">
                <a:extLst>
                  <a:ext uri="{FF2B5EF4-FFF2-40B4-BE49-F238E27FC236}">
                    <a16:creationId xmlns:a16="http://schemas.microsoft.com/office/drawing/2014/main" id="{884FFE78-4446-4978-AFAC-6F4ADB1A14D0}"/>
                  </a:ext>
                </a:extLst>
              </p:cNvPr>
              <p:cNvSpPr>
                <a:spLocks/>
              </p:cNvSpPr>
              <p:nvPr/>
            </p:nvSpPr>
            <p:spPr bwMode="auto">
              <a:xfrm>
                <a:off x="880382" y="1250283"/>
                <a:ext cx="831900" cy="509452"/>
              </a:xfrm>
              <a:custGeom>
                <a:avLst/>
                <a:gdLst>
                  <a:gd name="T0" fmla="*/ 870 w 1081"/>
                  <a:gd name="T1" fmla="*/ 0 h 662"/>
                  <a:gd name="T2" fmla="*/ 1081 w 1081"/>
                  <a:gd name="T3" fmla="*/ 0 h 662"/>
                  <a:gd name="T4" fmla="*/ 1081 w 1081"/>
                  <a:gd name="T5" fmla="*/ 662 h 662"/>
                  <a:gd name="T6" fmla="*/ 0 w 1081"/>
                  <a:gd name="T7" fmla="*/ 662 h 662"/>
                  <a:gd name="T8" fmla="*/ 0 w 1081"/>
                  <a:gd name="T9" fmla="*/ 0 h 662"/>
                  <a:gd name="T10" fmla="*/ 177 w 1081"/>
                  <a:gd name="T11" fmla="*/ 0 h 662"/>
                </a:gdLst>
                <a:ahLst/>
                <a:cxnLst>
                  <a:cxn ang="0">
                    <a:pos x="T0" y="T1"/>
                  </a:cxn>
                  <a:cxn ang="0">
                    <a:pos x="T2" y="T3"/>
                  </a:cxn>
                  <a:cxn ang="0">
                    <a:pos x="T4" y="T5"/>
                  </a:cxn>
                  <a:cxn ang="0">
                    <a:pos x="T6" y="T7"/>
                  </a:cxn>
                  <a:cxn ang="0">
                    <a:pos x="T8" y="T9"/>
                  </a:cxn>
                  <a:cxn ang="0">
                    <a:pos x="T10" y="T11"/>
                  </a:cxn>
                </a:cxnLst>
                <a:rect l="0" t="0" r="r" b="b"/>
                <a:pathLst>
                  <a:path w="1081" h="662">
                    <a:moveTo>
                      <a:pt x="870" y="0"/>
                    </a:moveTo>
                    <a:lnTo>
                      <a:pt x="1081" y="0"/>
                    </a:lnTo>
                    <a:lnTo>
                      <a:pt x="1081" y="662"/>
                    </a:lnTo>
                    <a:lnTo>
                      <a:pt x="0" y="662"/>
                    </a:lnTo>
                    <a:lnTo>
                      <a:pt x="0" y="0"/>
                    </a:lnTo>
                    <a:lnTo>
                      <a:pt x="177" y="0"/>
                    </a:lnTo>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250" tIns="45624" rIns="91250" bIns="45624" numCol="1" anchor="t" anchorCtr="0" compatLnSpc="1">
                <a:prstTxWarp prst="textNoShape">
                  <a:avLst/>
                </a:prstTxWarp>
              </a:bodyPr>
              <a:lstStyle/>
              <a:p>
                <a:endParaRPr lang="en-US" sz="1796"/>
              </a:p>
            </p:txBody>
          </p:sp>
          <p:sp>
            <p:nvSpPr>
              <p:cNvPr id="88" name="Freeform 19">
                <a:extLst>
                  <a:ext uri="{FF2B5EF4-FFF2-40B4-BE49-F238E27FC236}">
                    <a16:creationId xmlns:a16="http://schemas.microsoft.com/office/drawing/2014/main" id="{794DDBD4-B263-4F9C-9AB7-503770AFE3F8}"/>
                  </a:ext>
                </a:extLst>
              </p:cNvPr>
              <p:cNvSpPr>
                <a:spLocks/>
              </p:cNvSpPr>
              <p:nvPr/>
            </p:nvSpPr>
            <p:spPr bwMode="auto">
              <a:xfrm>
                <a:off x="1246695" y="914753"/>
                <a:ext cx="224713" cy="571017"/>
              </a:xfrm>
              <a:custGeom>
                <a:avLst/>
                <a:gdLst>
                  <a:gd name="T0" fmla="*/ 50 w 123"/>
                  <a:gd name="T1" fmla="*/ 0 h 313"/>
                  <a:gd name="T2" fmla="*/ 123 w 123"/>
                  <a:gd name="T3" fmla="*/ 87 h 313"/>
                  <a:gd name="T4" fmla="*/ 54 w 123"/>
                  <a:gd name="T5" fmla="*/ 87 h 313"/>
                  <a:gd name="T6" fmla="*/ 35 w 123"/>
                  <a:gd name="T7" fmla="*/ 68 h 313"/>
                  <a:gd name="T8" fmla="*/ 19 w 123"/>
                  <a:gd name="T9" fmla="*/ 68 h 313"/>
                  <a:gd name="T10" fmla="*/ 0 w 123"/>
                  <a:gd name="T11" fmla="*/ 87 h 313"/>
                  <a:gd name="T12" fmla="*/ 0 w 123"/>
                  <a:gd name="T13" fmla="*/ 103 h 313"/>
                  <a:gd name="T14" fmla="*/ 19 w 123"/>
                  <a:gd name="T15" fmla="*/ 122 h 313"/>
                  <a:gd name="T16" fmla="*/ 35 w 123"/>
                  <a:gd name="T17" fmla="*/ 122 h 313"/>
                  <a:gd name="T18" fmla="*/ 123 w 123"/>
                  <a:gd name="T19" fmla="*/ 210 h 313"/>
                  <a:gd name="T20" fmla="*/ 123 w 123"/>
                  <a:gd name="T21" fmla="*/ 226 h 313"/>
                  <a:gd name="T22" fmla="*/ 50 w 123"/>
                  <a:gd name="T23" fmla="*/ 313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3" h="313">
                    <a:moveTo>
                      <a:pt x="50" y="0"/>
                    </a:moveTo>
                    <a:cubicBezTo>
                      <a:pt x="92" y="7"/>
                      <a:pt x="123" y="43"/>
                      <a:pt x="123" y="87"/>
                    </a:cubicBezTo>
                    <a:cubicBezTo>
                      <a:pt x="54" y="87"/>
                      <a:pt x="54" y="87"/>
                      <a:pt x="54" y="87"/>
                    </a:cubicBezTo>
                    <a:cubicBezTo>
                      <a:pt x="54" y="76"/>
                      <a:pt x="46" y="68"/>
                      <a:pt x="35" y="68"/>
                    </a:cubicBezTo>
                    <a:cubicBezTo>
                      <a:pt x="19" y="68"/>
                      <a:pt x="19" y="68"/>
                      <a:pt x="19" y="68"/>
                    </a:cubicBezTo>
                    <a:cubicBezTo>
                      <a:pt x="9" y="68"/>
                      <a:pt x="0" y="76"/>
                      <a:pt x="0" y="87"/>
                    </a:cubicBezTo>
                    <a:cubicBezTo>
                      <a:pt x="0" y="103"/>
                      <a:pt x="0" y="103"/>
                      <a:pt x="0" y="103"/>
                    </a:cubicBezTo>
                    <a:cubicBezTo>
                      <a:pt x="0" y="113"/>
                      <a:pt x="9" y="122"/>
                      <a:pt x="19" y="122"/>
                    </a:cubicBezTo>
                    <a:cubicBezTo>
                      <a:pt x="35" y="122"/>
                      <a:pt x="35" y="122"/>
                      <a:pt x="35" y="122"/>
                    </a:cubicBezTo>
                    <a:cubicBezTo>
                      <a:pt x="84" y="122"/>
                      <a:pt x="123" y="161"/>
                      <a:pt x="123" y="210"/>
                    </a:cubicBezTo>
                    <a:cubicBezTo>
                      <a:pt x="123" y="226"/>
                      <a:pt x="123" y="226"/>
                      <a:pt x="123" y="226"/>
                    </a:cubicBezTo>
                    <a:cubicBezTo>
                      <a:pt x="123" y="269"/>
                      <a:pt x="92" y="306"/>
                      <a:pt x="50" y="313"/>
                    </a:cubicBezTo>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250" tIns="45624" rIns="91250" bIns="45624" numCol="1" anchor="t" anchorCtr="0" compatLnSpc="1">
                <a:prstTxWarp prst="textNoShape">
                  <a:avLst/>
                </a:prstTxWarp>
              </a:bodyPr>
              <a:lstStyle/>
              <a:p>
                <a:endParaRPr lang="en-US" sz="1796"/>
              </a:p>
            </p:txBody>
          </p:sp>
          <p:sp>
            <p:nvSpPr>
              <p:cNvPr id="89" name="Freeform 20">
                <a:extLst>
                  <a:ext uri="{FF2B5EF4-FFF2-40B4-BE49-F238E27FC236}">
                    <a16:creationId xmlns:a16="http://schemas.microsoft.com/office/drawing/2014/main" id="{6B3444C9-4C7B-43FE-AF77-986D931A7ACE}"/>
                  </a:ext>
                </a:extLst>
              </p:cNvPr>
              <p:cNvSpPr>
                <a:spLocks/>
              </p:cNvSpPr>
              <p:nvPr/>
            </p:nvSpPr>
            <p:spPr bwMode="auto">
              <a:xfrm>
                <a:off x="1121257" y="914753"/>
                <a:ext cx="223944" cy="571017"/>
              </a:xfrm>
              <a:custGeom>
                <a:avLst/>
                <a:gdLst>
                  <a:gd name="T0" fmla="*/ 73 w 123"/>
                  <a:gd name="T1" fmla="*/ 313 h 313"/>
                  <a:gd name="T2" fmla="*/ 0 w 123"/>
                  <a:gd name="T3" fmla="*/ 226 h 313"/>
                  <a:gd name="T4" fmla="*/ 69 w 123"/>
                  <a:gd name="T5" fmla="*/ 226 h 313"/>
                  <a:gd name="T6" fmla="*/ 88 w 123"/>
                  <a:gd name="T7" fmla="*/ 245 h 313"/>
                  <a:gd name="T8" fmla="*/ 104 w 123"/>
                  <a:gd name="T9" fmla="*/ 245 h 313"/>
                  <a:gd name="T10" fmla="*/ 123 w 123"/>
                  <a:gd name="T11" fmla="*/ 226 h 313"/>
                  <a:gd name="T12" fmla="*/ 123 w 123"/>
                  <a:gd name="T13" fmla="*/ 210 h 313"/>
                  <a:gd name="T14" fmla="*/ 104 w 123"/>
                  <a:gd name="T15" fmla="*/ 191 h 313"/>
                  <a:gd name="T16" fmla="*/ 88 w 123"/>
                  <a:gd name="T17" fmla="*/ 191 h 313"/>
                  <a:gd name="T18" fmla="*/ 0 w 123"/>
                  <a:gd name="T19" fmla="*/ 103 h 313"/>
                  <a:gd name="T20" fmla="*/ 0 w 123"/>
                  <a:gd name="T21" fmla="*/ 87 h 313"/>
                  <a:gd name="T22" fmla="*/ 73 w 123"/>
                  <a:gd name="T23"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3" h="313">
                    <a:moveTo>
                      <a:pt x="73" y="313"/>
                    </a:moveTo>
                    <a:cubicBezTo>
                      <a:pt x="32" y="306"/>
                      <a:pt x="0" y="269"/>
                      <a:pt x="0" y="226"/>
                    </a:cubicBezTo>
                    <a:cubicBezTo>
                      <a:pt x="69" y="226"/>
                      <a:pt x="69" y="226"/>
                      <a:pt x="69" y="226"/>
                    </a:cubicBezTo>
                    <a:cubicBezTo>
                      <a:pt x="69" y="236"/>
                      <a:pt x="78" y="245"/>
                      <a:pt x="88" y="245"/>
                    </a:cubicBezTo>
                    <a:cubicBezTo>
                      <a:pt x="104" y="245"/>
                      <a:pt x="104" y="245"/>
                      <a:pt x="104" y="245"/>
                    </a:cubicBezTo>
                    <a:cubicBezTo>
                      <a:pt x="115" y="245"/>
                      <a:pt x="123" y="236"/>
                      <a:pt x="123" y="226"/>
                    </a:cubicBezTo>
                    <a:cubicBezTo>
                      <a:pt x="123" y="210"/>
                      <a:pt x="123" y="210"/>
                      <a:pt x="123" y="210"/>
                    </a:cubicBezTo>
                    <a:cubicBezTo>
                      <a:pt x="123" y="199"/>
                      <a:pt x="115" y="191"/>
                      <a:pt x="104" y="191"/>
                    </a:cubicBezTo>
                    <a:cubicBezTo>
                      <a:pt x="88" y="191"/>
                      <a:pt x="88" y="191"/>
                      <a:pt x="88" y="191"/>
                    </a:cubicBezTo>
                    <a:cubicBezTo>
                      <a:pt x="40" y="191"/>
                      <a:pt x="0" y="151"/>
                      <a:pt x="0" y="103"/>
                    </a:cubicBezTo>
                    <a:cubicBezTo>
                      <a:pt x="0" y="87"/>
                      <a:pt x="0" y="87"/>
                      <a:pt x="0" y="87"/>
                    </a:cubicBezTo>
                    <a:cubicBezTo>
                      <a:pt x="0" y="43"/>
                      <a:pt x="32" y="7"/>
                      <a:pt x="73" y="0"/>
                    </a:cubicBezTo>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250" tIns="45624" rIns="91250" bIns="45624" numCol="1" anchor="t" anchorCtr="0" compatLnSpc="1">
                <a:prstTxWarp prst="textNoShape">
                  <a:avLst/>
                </a:prstTxWarp>
              </a:bodyPr>
              <a:lstStyle/>
              <a:p>
                <a:endParaRPr lang="en-US" sz="1796"/>
              </a:p>
            </p:txBody>
          </p:sp>
          <p:sp>
            <p:nvSpPr>
              <p:cNvPr id="90" name="Freeform 21">
                <a:extLst>
                  <a:ext uri="{FF2B5EF4-FFF2-40B4-BE49-F238E27FC236}">
                    <a16:creationId xmlns:a16="http://schemas.microsoft.com/office/drawing/2014/main" id="{287F5189-23F1-43F0-8F81-4401BBA6B252}"/>
                  </a:ext>
                </a:extLst>
              </p:cNvPr>
              <p:cNvSpPr>
                <a:spLocks/>
              </p:cNvSpPr>
              <p:nvPr/>
            </p:nvSpPr>
            <p:spPr bwMode="auto">
              <a:xfrm>
                <a:off x="1254391" y="843183"/>
                <a:ext cx="83883" cy="71570"/>
              </a:xfrm>
              <a:custGeom>
                <a:avLst/>
                <a:gdLst>
                  <a:gd name="T0" fmla="*/ 0 w 109"/>
                  <a:gd name="T1" fmla="*/ 93 h 93"/>
                  <a:gd name="T2" fmla="*/ 0 w 109"/>
                  <a:gd name="T3" fmla="*/ 0 h 93"/>
                  <a:gd name="T4" fmla="*/ 109 w 109"/>
                  <a:gd name="T5" fmla="*/ 0 h 93"/>
                  <a:gd name="T6" fmla="*/ 109 w 109"/>
                  <a:gd name="T7" fmla="*/ 93 h 93"/>
                </a:gdLst>
                <a:ahLst/>
                <a:cxnLst>
                  <a:cxn ang="0">
                    <a:pos x="T0" y="T1"/>
                  </a:cxn>
                  <a:cxn ang="0">
                    <a:pos x="T2" y="T3"/>
                  </a:cxn>
                  <a:cxn ang="0">
                    <a:pos x="T4" y="T5"/>
                  </a:cxn>
                  <a:cxn ang="0">
                    <a:pos x="T6" y="T7"/>
                  </a:cxn>
                </a:cxnLst>
                <a:rect l="0" t="0" r="r" b="b"/>
                <a:pathLst>
                  <a:path w="109" h="93">
                    <a:moveTo>
                      <a:pt x="0" y="93"/>
                    </a:moveTo>
                    <a:lnTo>
                      <a:pt x="0" y="0"/>
                    </a:lnTo>
                    <a:lnTo>
                      <a:pt x="109" y="0"/>
                    </a:lnTo>
                    <a:lnTo>
                      <a:pt x="109" y="93"/>
                    </a:lnTo>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250" tIns="45624" rIns="91250" bIns="45624" numCol="1" anchor="t" anchorCtr="0" compatLnSpc="1">
                <a:prstTxWarp prst="textNoShape">
                  <a:avLst/>
                </a:prstTxWarp>
              </a:bodyPr>
              <a:lstStyle/>
              <a:p>
                <a:endParaRPr lang="en-US" sz="1796"/>
              </a:p>
            </p:txBody>
          </p:sp>
          <p:sp>
            <p:nvSpPr>
              <p:cNvPr id="91" name="Freeform 22">
                <a:extLst>
                  <a:ext uri="{FF2B5EF4-FFF2-40B4-BE49-F238E27FC236}">
                    <a16:creationId xmlns:a16="http://schemas.microsoft.com/office/drawing/2014/main" id="{1759B3D5-3AC3-4DC9-A97A-CCEE678EEEDC}"/>
                  </a:ext>
                </a:extLst>
              </p:cNvPr>
              <p:cNvSpPr>
                <a:spLocks/>
              </p:cNvSpPr>
              <p:nvPr/>
            </p:nvSpPr>
            <p:spPr bwMode="auto">
              <a:xfrm>
                <a:off x="1254391" y="1485770"/>
                <a:ext cx="83883" cy="71570"/>
              </a:xfrm>
              <a:custGeom>
                <a:avLst/>
                <a:gdLst>
                  <a:gd name="T0" fmla="*/ 109 w 109"/>
                  <a:gd name="T1" fmla="*/ 0 h 93"/>
                  <a:gd name="T2" fmla="*/ 109 w 109"/>
                  <a:gd name="T3" fmla="*/ 90 h 93"/>
                  <a:gd name="T4" fmla="*/ 0 w 109"/>
                  <a:gd name="T5" fmla="*/ 93 h 93"/>
                  <a:gd name="T6" fmla="*/ 0 w 109"/>
                  <a:gd name="T7" fmla="*/ 0 h 93"/>
                </a:gdLst>
                <a:ahLst/>
                <a:cxnLst>
                  <a:cxn ang="0">
                    <a:pos x="T0" y="T1"/>
                  </a:cxn>
                  <a:cxn ang="0">
                    <a:pos x="T2" y="T3"/>
                  </a:cxn>
                  <a:cxn ang="0">
                    <a:pos x="T4" y="T5"/>
                  </a:cxn>
                  <a:cxn ang="0">
                    <a:pos x="T6" y="T7"/>
                  </a:cxn>
                </a:cxnLst>
                <a:rect l="0" t="0" r="r" b="b"/>
                <a:pathLst>
                  <a:path w="109" h="93">
                    <a:moveTo>
                      <a:pt x="109" y="0"/>
                    </a:moveTo>
                    <a:lnTo>
                      <a:pt x="109" y="90"/>
                    </a:lnTo>
                    <a:lnTo>
                      <a:pt x="0" y="93"/>
                    </a:lnTo>
                    <a:lnTo>
                      <a:pt x="0" y="0"/>
                    </a:lnTo>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250" tIns="45624" rIns="91250" bIns="45624" numCol="1" anchor="t" anchorCtr="0" compatLnSpc="1">
                <a:prstTxWarp prst="textNoShape">
                  <a:avLst/>
                </a:prstTxWarp>
              </a:bodyPr>
              <a:lstStyle/>
              <a:p>
                <a:endParaRPr lang="en-US" sz="1796"/>
              </a:p>
            </p:txBody>
          </p:sp>
          <p:sp>
            <p:nvSpPr>
              <p:cNvPr id="92" name="Freeform 23">
                <a:extLst>
                  <a:ext uri="{FF2B5EF4-FFF2-40B4-BE49-F238E27FC236}">
                    <a16:creationId xmlns:a16="http://schemas.microsoft.com/office/drawing/2014/main" id="{8FB84F6A-8392-4807-92C1-425A26AEB9F4}"/>
                  </a:ext>
                </a:extLst>
              </p:cNvPr>
              <p:cNvSpPr>
                <a:spLocks/>
              </p:cNvSpPr>
              <p:nvPr/>
            </p:nvSpPr>
            <p:spPr bwMode="auto">
              <a:xfrm>
                <a:off x="871148" y="660796"/>
                <a:ext cx="244722" cy="363235"/>
              </a:xfrm>
              <a:custGeom>
                <a:avLst/>
                <a:gdLst>
                  <a:gd name="T0" fmla="*/ 104 w 318"/>
                  <a:gd name="T1" fmla="*/ 472 h 472"/>
                  <a:gd name="T2" fmla="*/ 104 w 318"/>
                  <a:gd name="T3" fmla="*/ 159 h 472"/>
                  <a:gd name="T4" fmla="*/ 0 w 318"/>
                  <a:gd name="T5" fmla="*/ 159 h 472"/>
                  <a:gd name="T6" fmla="*/ 159 w 318"/>
                  <a:gd name="T7" fmla="*/ 0 h 472"/>
                  <a:gd name="T8" fmla="*/ 318 w 318"/>
                  <a:gd name="T9" fmla="*/ 159 h 472"/>
                  <a:gd name="T10" fmla="*/ 213 w 318"/>
                  <a:gd name="T11" fmla="*/ 159 h 472"/>
                  <a:gd name="T12" fmla="*/ 213 w 318"/>
                  <a:gd name="T13" fmla="*/ 472 h 472"/>
                </a:gdLst>
                <a:ahLst/>
                <a:cxnLst>
                  <a:cxn ang="0">
                    <a:pos x="T0" y="T1"/>
                  </a:cxn>
                  <a:cxn ang="0">
                    <a:pos x="T2" y="T3"/>
                  </a:cxn>
                  <a:cxn ang="0">
                    <a:pos x="T4" y="T5"/>
                  </a:cxn>
                  <a:cxn ang="0">
                    <a:pos x="T6" y="T7"/>
                  </a:cxn>
                  <a:cxn ang="0">
                    <a:pos x="T8" y="T9"/>
                  </a:cxn>
                  <a:cxn ang="0">
                    <a:pos x="T10" y="T11"/>
                  </a:cxn>
                  <a:cxn ang="0">
                    <a:pos x="T12" y="T13"/>
                  </a:cxn>
                </a:cxnLst>
                <a:rect l="0" t="0" r="r" b="b"/>
                <a:pathLst>
                  <a:path w="318" h="472">
                    <a:moveTo>
                      <a:pt x="104" y="472"/>
                    </a:moveTo>
                    <a:lnTo>
                      <a:pt x="104" y="159"/>
                    </a:lnTo>
                    <a:lnTo>
                      <a:pt x="0" y="159"/>
                    </a:lnTo>
                    <a:lnTo>
                      <a:pt x="159" y="0"/>
                    </a:lnTo>
                    <a:lnTo>
                      <a:pt x="318" y="159"/>
                    </a:lnTo>
                    <a:lnTo>
                      <a:pt x="213" y="159"/>
                    </a:lnTo>
                    <a:lnTo>
                      <a:pt x="213" y="472"/>
                    </a:lnTo>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250" tIns="45624" rIns="91250" bIns="45624" numCol="1" anchor="t" anchorCtr="0" compatLnSpc="1">
                <a:prstTxWarp prst="textNoShape">
                  <a:avLst/>
                </a:prstTxWarp>
              </a:bodyPr>
              <a:lstStyle/>
              <a:p>
                <a:endParaRPr lang="en-US" sz="1796"/>
              </a:p>
            </p:txBody>
          </p:sp>
          <p:sp>
            <p:nvSpPr>
              <p:cNvPr id="93" name="Freeform 24">
                <a:extLst>
                  <a:ext uri="{FF2B5EF4-FFF2-40B4-BE49-F238E27FC236}">
                    <a16:creationId xmlns:a16="http://schemas.microsoft.com/office/drawing/2014/main" id="{842A129C-E31C-4565-905D-6659A6DDE78E}"/>
                  </a:ext>
                </a:extLst>
              </p:cNvPr>
              <p:cNvSpPr>
                <a:spLocks/>
              </p:cNvSpPr>
              <p:nvPr/>
            </p:nvSpPr>
            <p:spPr bwMode="auto">
              <a:xfrm>
                <a:off x="1533743" y="753913"/>
                <a:ext cx="244722" cy="332452"/>
              </a:xfrm>
              <a:custGeom>
                <a:avLst/>
                <a:gdLst>
                  <a:gd name="T0" fmla="*/ 104 w 318"/>
                  <a:gd name="T1" fmla="*/ 432 h 432"/>
                  <a:gd name="T2" fmla="*/ 104 w 318"/>
                  <a:gd name="T3" fmla="*/ 159 h 432"/>
                  <a:gd name="T4" fmla="*/ 0 w 318"/>
                  <a:gd name="T5" fmla="*/ 159 h 432"/>
                  <a:gd name="T6" fmla="*/ 159 w 318"/>
                  <a:gd name="T7" fmla="*/ 0 h 432"/>
                  <a:gd name="T8" fmla="*/ 318 w 318"/>
                  <a:gd name="T9" fmla="*/ 159 h 432"/>
                  <a:gd name="T10" fmla="*/ 213 w 318"/>
                  <a:gd name="T11" fmla="*/ 159 h 432"/>
                  <a:gd name="T12" fmla="*/ 213 w 318"/>
                  <a:gd name="T13" fmla="*/ 432 h 432"/>
                </a:gdLst>
                <a:ahLst/>
                <a:cxnLst>
                  <a:cxn ang="0">
                    <a:pos x="T0" y="T1"/>
                  </a:cxn>
                  <a:cxn ang="0">
                    <a:pos x="T2" y="T3"/>
                  </a:cxn>
                  <a:cxn ang="0">
                    <a:pos x="T4" y="T5"/>
                  </a:cxn>
                  <a:cxn ang="0">
                    <a:pos x="T6" y="T7"/>
                  </a:cxn>
                  <a:cxn ang="0">
                    <a:pos x="T8" y="T9"/>
                  </a:cxn>
                  <a:cxn ang="0">
                    <a:pos x="T10" y="T11"/>
                  </a:cxn>
                  <a:cxn ang="0">
                    <a:pos x="T12" y="T13"/>
                  </a:cxn>
                </a:cxnLst>
                <a:rect l="0" t="0" r="r" b="b"/>
                <a:pathLst>
                  <a:path w="318" h="432">
                    <a:moveTo>
                      <a:pt x="104" y="432"/>
                    </a:moveTo>
                    <a:lnTo>
                      <a:pt x="104" y="159"/>
                    </a:lnTo>
                    <a:lnTo>
                      <a:pt x="0" y="159"/>
                    </a:lnTo>
                    <a:lnTo>
                      <a:pt x="159" y="0"/>
                    </a:lnTo>
                    <a:lnTo>
                      <a:pt x="318" y="159"/>
                    </a:lnTo>
                    <a:lnTo>
                      <a:pt x="213" y="159"/>
                    </a:lnTo>
                    <a:lnTo>
                      <a:pt x="213" y="432"/>
                    </a:lnTo>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250" tIns="45624" rIns="91250" bIns="45624" numCol="1" anchor="t" anchorCtr="0" compatLnSpc="1">
                <a:prstTxWarp prst="textNoShape">
                  <a:avLst/>
                </a:prstTxWarp>
              </a:bodyPr>
              <a:lstStyle/>
              <a:p>
                <a:endParaRPr lang="en-US" sz="1796"/>
              </a:p>
            </p:txBody>
          </p:sp>
          <p:sp>
            <p:nvSpPr>
              <p:cNvPr id="94" name="Freeform 25">
                <a:extLst>
                  <a:ext uri="{FF2B5EF4-FFF2-40B4-BE49-F238E27FC236}">
                    <a16:creationId xmlns:a16="http://schemas.microsoft.com/office/drawing/2014/main" id="{172101CC-1C25-44E3-A5EB-627AA1E5F4EE}"/>
                  </a:ext>
                </a:extLst>
              </p:cNvPr>
              <p:cNvSpPr>
                <a:spLocks/>
              </p:cNvSpPr>
              <p:nvPr/>
            </p:nvSpPr>
            <p:spPr bwMode="auto">
              <a:xfrm>
                <a:off x="1246695" y="556904"/>
                <a:ext cx="244722" cy="207783"/>
              </a:xfrm>
              <a:custGeom>
                <a:avLst/>
                <a:gdLst>
                  <a:gd name="T0" fmla="*/ 105 w 318"/>
                  <a:gd name="T1" fmla="*/ 270 h 270"/>
                  <a:gd name="T2" fmla="*/ 105 w 318"/>
                  <a:gd name="T3" fmla="*/ 159 h 270"/>
                  <a:gd name="T4" fmla="*/ 0 w 318"/>
                  <a:gd name="T5" fmla="*/ 159 h 270"/>
                  <a:gd name="T6" fmla="*/ 159 w 318"/>
                  <a:gd name="T7" fmla="*/ 0 h 270"/>
                  <a:gd name="T8" fmla="*/ 318 w 318"/>
                  <a:gd name="T9" fmla="*/ 159 h 270"/>
                  <a:gd name="T10" fmla="*/ 214 w 318"/>
                  <a:gd name="T11" fmla="*/ 159 h 270"/>
                  <a:gd name="T12" fmla="*/ 214 w 318"/>
                  <a:gd name="T13" fmla="*/ 270 h 270"/>
                </a:gdLst>
                <a:ahLst/>
                <a:cxnLst>
                  <a:cxn ang="0">
                    <a:pos x="T0" y="T1"/>
                  </a:cxn>
                  <a:cxn ang="0">
                    <a:pos x="T2" y="T3"/>
                  </a:cxn>
                  <a:cxn ang="0">
                    <a:pos x="T4" y="T5"/>
                  </a:cxn>
                  <a:cxn ang="0">
                    <a:pos x="T6" y="T7"/>
                  </a:cxn>
                  <a:cxn ang="0">
                    <a:pos x="T8" y="T9"/>
                  </a:cxn>
                  <a:cxn ang="0">
                    <a:pos x="T10" y="T11"/>
                  </a:cxn>
                  <a:cxn ang="0">
                    <a:pos x="T12" y="T13"/>
                  </a:cxn>
                </a:cxnLst>
                <a:rect l="0" t="0" r="r" b="b"/>
                <a:pathLst>
                  <a:path w="318" h="270">
                    <a:moveTo>
                      <a:pt x="105" y="270"/>
                    </a:moveTo>
                    <a:lnTo>
                      <a:pt x="105" y="159"/>
                    </a:lnTo>
                    <a:lnTo>
                      <a:pt x="0" y="159"/>
                    </a:lnTo>
                    <a:lnTo>
                      <a:pt x="159" y="0"/>
                    </a:lnTo>
                    <a:lnTo>
                      <a:pt x="318" y="159"/>
                    </a:lnTo>
                    <a:lnTo>
                      <a:pt x="214" y="159"/>
                    </a:lnTo>
                    <a:lnTo>
                      <a:pt x="214" y="270"/>
                    </a:lnTo>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250" tIns="45624" rIns="91250" bIns="45624" numCol="1" anchor="t" anchorCtr="0" compatLnSpc="1">
                <a:prstTxWarp prst="textNoShape">
                  <a:avLst/>
                </a:prstTxWarp>
              </a:bodyPr>
              <a:lstStyle/>
              <a:p>
                <a:endParaRPr lang="en-US" sz="1796"/>
              </a:p>
            </p:txBody>
          </p:sp>
        </p:grpSp>
      </p:grpSp>
      <p:grpSp>
        <p:nvGrpSpPr>
          <p:cNvPr id="108" name="Group 107">
            <a:extLst>
              <a:ext uri="{FF2B5EF4-FFF2-40B4-BE49-F238E27FC236}">
                <a16:creationId xmlns:a16="http://schemas.microsoft.com/office/drawing/2014/main" id="{851BA179-DE75-467C-AF49-5C93421F34AE}"/>
              </a:ext>
            </a:extLst>
          </p:cNvPr>
          <p:cNvGrpSpPr/>
          <p:nvPr/>
        </p:nvGrpSpPr>
        <p:grpSpPr>
          <a:xfrm>
            <a:off x="5959212" y="2509815"/>
            <a:ext cx="1081645" cy="1142810"/>
            <a:chOff x="7965927" y="-756469"/>
            <a:chExt cx="1083900" cy="1145192"/>
          </a:xfrm>
        </p:grpSpPr>
        <p:sp>
          <p:nvSpPr>
            <p:cNvPr id="79" name="Oval 78">
              <a:extLst>
                <a:ext uri="{FF2B5EF4-FFF2-40B4-BE49-F238E27FC236}">
                  <a16:creationId xmlns:a16="http://schemas.microsoft.com/office/drawing/2014/main" id="{606A09F2-E742-47A6-B489-06408395C861}"/>
                </a:ext>
              </a:extLst>
            </p:cNvPr>
            <p:cNvSpPr/>
            <p:nvPr/>
          </p:nvSpPr>
          <p:spPr>
            <a:xfrm>
              <a:off x="7965927" y="-695177"/>
              <a:ext cx="1083900" cy="10839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250" tIns="45624" rIns="91250" bIns="45624" numCol="1" spcCol="0" rtlCol="0" fromWordArt="0" anchor="ctr" anchorCtr="0" forceAA="0" compatLnSpc="1">
              <a:prstTxWarp prst="textNoShape">
                <a:avLst/>
              </a:prstTxWarp>
              <a:noAutofit/>
            </a:bodyPr>
            <a:lstStyle/>
            <a:p>
              <a:pPr algn="ctr">
                <a:lnSpc>
                  <a:spcPct val="90000"/>
                </a:lnSpc>
                <a:spcBef>
                  <a:spcPts val="1198"/>
                </a:spcBef>
              </a:pPr>
              <a:endParaRPr lang="en-US" sz="1796">
                <a:solidFill>
                  <a:schemeClr val="tx1"/>
                </a:solidFill>
              </a:endParaRPr>
            </a:p>
          </p:txBody>
        </p:sp>
        <p:grpSp>
          <p:nvGrpSpPr>
            <p:cNvPr id="22" name="Group 21">
              <a:extLst>
                <a:ext uri="{FF2B5EF4-FFF2-40B4-BE49-F238E27FC236}">
                  <a16:creationId xmlns:a16="http://schemas.microsoft.com/office/drawing/2014/main" id="{6A715724-1EC1-46CD-A8AE-8CF288C9333B}"/>
                </a:ext>
              </a:extLst>
            </p:cNvPr>
            <p:cNvGrpSpPr/>
            <p:nvPr/>
          </p:nvGrpSpPr>
          <p:grpSpPr>
            <a:xfrm>
              <a:off x="8146534" y="-756469"/>
              <a:ext cx="722686" cy="911991"/>
              <a:chOff x="915194" y="796925"/>
              <a:chExt cx="896938" cy="1131888"/>
            </a:xfrm>
          </p:grpSpPr>
          <p:sp>
            <p:nvSpPr>
              <p:cNvPr id="23" name="Line 53">
                <a:extLst>
                  <a:ext uri="{FF2B5EF4-FFF2-40B4-BE49-F238E27FC236}">
                    <a16:creationId xmlns:a16="http://schemas.microsoft.com/office/drawing/2014/main" id="{017F1988-77B2-4DC7-B79D-E7B46D680E9D}"/>
                  </a:ext>
                </a:extLst>
              </p:cNvPr>
              <p:cNvSpPr>
                <a:spLocks noChangeShapeType="1"/>
              </p:cNvSpPr>
              <p:nvPr/>
            </p:nvSpPr>
            <p:spPr bwMode="auto">
              <a:xfrm flipH="1">
                <a:off x="1102519" y="1630363"/>
                <a:ext cx="68263" cy="98425"/>
              </a:xfrm>
              <a:prstGeom prst="line">
                <a:avLst/>
              </a:prstGeom>
              <a:noFill/>
              <a:ln w="28575"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250" tIns="45624" rIns="91250" bIns="45624" numCol="1" anchor="t" anchorCtr="0" compatLnSpc="1">
                <a:prstTxWarp prst="textNoShape">
                  <a:avLst/>
                </a:prstTxWarp>
              </a:bodyPr>
              <a:lstStyle/>
              <a:p>
                <a:endParaRPr lang="en-US" sz="1796"/>
              </a:p>
            </p:txBody>
          </p:sp>
          <p:sp>
            <p:nvSpPr>
              <p:cNvPr id="24" name="Line 54">
                <a:extLst>
                  <a:ext uri="{FF2B5EF4-FFF2-40B4-BE49-F238E27FC236}">
                    <a16:creationId xmlns:a16="http://schemas.microsoft.com/office/drawing/2014/main" id="{D72B7FDF-E4EA-46ED-A192-33C8CC538CC0}"/>
                  </a:ext>
                </a:extLst>
              </p:cNvPr>
              <p:cNvSpPr>
                <a:spLocks noChangeShapeType="1"/>
              </p:cNvSpPr>
              <p:nvPr/>
            </p:nvSpPr>
            <p:spPr bwMode="auto">
              <a:xfrm flipH="1" flipV="1">
                <a:off x="1088232" y="1646238"/>
                <a:ext cx="98425" cy="66675"/>
              </a:xfrm>
              <a:prstGeom prst="line">
                <a:avLst/>
              </a:prstGeom>
              <a:noFill/>
              <a:ln w="28575"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250" tIns="45624" rIns="91250" bIns="45624" numCol="1" anchor="t" anchorCtr="0" compatLnSpc="1">
                <a:prstTxWarp prst="textNoShape">
                  <a:avLst/>
                </a:prstTxWarp>
              </a:bodyPr>
              <a:lstStyle/>
              <a:p>
                <a:endParaRPr lang="en-US" sz="1796"/>
              </a:p>
            </p:txBody>
          </p:sp>
          <p:sp>
            <p:nvSpPr>
              <p:cNvPr id="25" name="Line 55">
                <a:extLst>
                  <a:ext uri="{FF2B5EF4-FFF2-40B4-BE49-F238E27FC236}">
                    <a16:creationId xmlns:a16="http://schemas.microsoft.com/office/drawing/2014/main" id="{BA31152B-8E13-4F96-B5BD-DB3B63661304}"/>
                  </a:ext>
                </a:extLst>
              </p:cNvPr>
              <p:cNvSpPr>
                <a:spLocks noChangeShapeType="1"/>
              </p:cNvSpPr>
              <p:nvPr/>
            </p:nvSpPr>
            <p:spPr bwMode="auto">
              <a:xfrm flipH="1">
                <a:off x="1329532" y="1592263"/>
                <a:ext cx="68263" cy="98425"/>
              </a:xfrm>
              <a:prstGeom prst="line">
                <a:avLst/>
              </a:prstGeom>
              <a:noFill/>
              <a:ln w="28575"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250" tIns="45624" rIns="91250" bIns="45624" numCol="1" anchor="t" anchorCtr="0" compatLnSpc="1">
                <a:prstTxWarp prst="textNoShape">
                  <a:avLst/>
                </a:prstTxWarp>
              </a:bodyPr>
              <a:lstStyle/>
              <a:p>
                <a:endParaRPr lang="en-US" sz="1796"/>
              </a:p>
            </p:txBody>
          </p:sp>
          <p:sp>
            <p:nvSpPr>
              <p:cNvPr id="26" name="Line 56">
                <a:extLst>
                  <a:ext uri="{FF2B5EF4-FFF2-40B4-BE49-F238E27FC236}">
                    <a16:creationId xmlns:a16="http://schemas.microsoft.com/office/drawing/2014/main" id="{0BCB4F59-E78F-489E-A7BE-9FEA533457C7}"/>
                  </a:ext>
                </a:extLst>
              </p:cNvPr>
              <p:cNvSpPr>
                <a:spLocks noChangeShapeType="1"/>
              </p:cNvSpPr>
              <p:nvPr/>
            </p:nvSpPr>
            <p:spPr bwMode="auto">
              <a:xfrm flipH="1" flipV="1">
                <a:off x="1313657" y="1603375"/>
                <a:ext cx="98425" cy="73025"/>
              </a:xfrm>
              <a:prstGeom prst="line">
                <a:avLst/>
              </a:prstGeom>
              <a:noFill/>
              <a:ln w="28575"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250" tIns="45624" rIns="91250" bIns="45624" numCol="1" anchor="t" anchorCtr="0" compatLnSpc="1">
                <a:prstTxWarp prst="textNoShape">
                  <a:avLst/>
                </a:prstTxWarp>
              </a:bodyPr>
              <a:lstStyle/>
              <a:p>
                <a:endParaRPr lang="en-US" sz="1796"/>
              </a:p>
            </p:txBody>
          </p:sp>
          <p:sp>
            <p:nvSpPr>
              <p:cNvPr id="27" name="Line 57">
                <a:extLst>
                  <a:ext uri="{FF2B5EF4-FFF2-40B4-BE49-F238E27FC236}">
                    <a16:creationId xmlns:a16="http://schemas.microsoft.com/office/drawing/2014/main" id="{24212113-8F93-4623-932F-1BEA53231662}"/>
                  </a:ext>
                </a:extLst>
              </p:cNvPr>
              <p:cNvSpPr>
                <a:spLocks noChangeShapeType="1"/>
              </p:cNvSpPr>
              <p:nvPr/>
            </p:nvSpPr>
            <p:spPr bwMode="auto">
              <a:xfrm flipH="1">
                <a:off x="1554957" y="1550988"/>
                <a:ext cx="68263" cy="98425"/>
              </a:xfrm>
              <a:prstGeom prst="line">
                <a:avLst/>
              </a:prstGeom>
              <a:noFill/>
              <a:ln w="28575"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250" tIns="45624" rIns="91250" bIns="45624" numCol="1" anchor="t" anchorCtr="0" compatLnSpc="1">
                <a:prstTxWarp prst="textNoShape">
                  <a:avLst/>
                </a:prstTxWarp>
              </a:bodyPr>
              <a:lstStyle/>
              <a:p>
                <a:endParaRPr lang="en-US" sz="1796"/>
              </a:p>
            </p:txBody>
          </p:sp>
          <p:sp>
            <p:nvSpPr>
              <p:cNvPr id="28" name="Line 58">
                <a:extLst>
                  <a:ext uri="{FF2B5EF4-FFF2-40B4-BE49-F238E27FC236}">
                    <a16:creationId xmlns:a16="http://schemas.microsoft.com/office/drawing/2014/main" id="{3DFED704-81FE-424E-AD30-11D8E71A73FA}"/>
                  </a:ext>
                </a:extLst>
              </p:cNvPr>
              <p:cNvSpPr>
                <a:spLocks noChangeShapeType="1"/>
              </p:cNvSpPr>
              <p:nvPr/>
            </p:nvSpPr>
            <p:spPr bwMode="auto">
              <a:xfrm flipH="1" flipV="1">
                <a:off x="1540669" y="1566863"/>
                <a:ext cx="98425" cy="66675"/>
              </a:xfrm>
              <a:prstGeom prst="line">
                <a:avLst/>
              </a:prstGeom>
              <a:noFill/>
              <a:ln w="28575"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250" tIns="45624" rIns="91250" bIns="45624" numCol="1" anchor="t" anchorCtr="0" compatLnSpc="1">
                <a:prstTxWarp prst="textNoShape">
                  <a:avLst/>
                </a:prstTxWarp>
              </a:bodyPr>
              <a:lstStyle/>
              <a:p>
                <a:endParaRPr lang="en-US" sz="1796"/>
              </a:p>
            </p:txBody>
          </p:sp>
          <p:sp>
            <p:nvSpPr>
              <p:cNvPr id="29" name="Freeform 66">
                <a:extLst>
                  <a:ext uri="{FF2B5EF4-FFF2-40B4-BE49-F238E27FC236}">
                    <a16:creationId xmlns:a16="http://schemas.microsoft.com/office/drawing/2014/main" id="{6782AE9C-2287-4E77-9778-5A8C30E0CF17}"/>
                  </a:ext>
                </a:extLst>
              </p:cNvPr>
              <p:cNvSpPr>
                <a:spLocks/>
              </p:cNvSpPr>
              <p:nvPr/>
            </p:nvSpPr>
            <p:spPr bwMode="auto">
              <a:xfrm>
                <a:off x="1143794" y="1212850"/>
                <a:ext cx="196850" cy="296863"/>
              </a:xfrm>
              <a:custGeom>
                <a:avLst/>
                <a:gdLst>
                  <a:gd name="T0" fmla="*/ 52 w 52"/>
                  <a:gd name="T1" fmla="*/ 77 h 79"/>
                  <a:gd name="T2" fmla="*/ 38 w 52"/>
                  <a:gd name="T3" fmla="*/ 79 h 79"/>
                  <a:gd name="T4" fmla="*/ 0 w 52"/>
                  <a:gd name="T5" fmla="*/ 41 h 79"/>
                  <a:gd name="T6" fmla="*/ 0 w 52"/>
                  <a:gd name="T7" fmla="*/ 0 h 79"/>
                  <a:gd name="T8" fmla="*/ 27 w 52"/>
                  <a:gd name="T9" fmla="*/ 24 h 79"/>
                </a:gdLst>
                <a:ahLst/>
                <a:cxnLst>
                  <a:cxn ang="0">
                    <a:pos x="T0" y="T1"/>
                  </a:cxn>
                  <a:cxn ang="0">
                    <a:pos x="T2" y="T3"/>
                  </a:cxn>
                  <a:cxn ang="0">
                    <a:pos x="T4" y="T5"/>
                  </a:cxn>
                  <a:cxn ang="0">
                    <a:pos x="T6" y="T7"/>
                  </a:cxn>
                  <a:cxn ang="0">
                    <a:pos x="T8" y="T9"/>
                  </a:cxn>
                </a:cxnLst>
                <a:rect l="0" t="0" r="r" b="b"/>
                <a:pathLst>
                  <a:path w="52" h="79">
                    <a:moveTo>
                      <a:pt x="52" y="77"/>
                    </a:moveTo>
                    <a:cubicBezTo>
                      <a:pt x="47" y="79"/>
                      <a:pt x="43" y="79"/>
                      <a:pt x="38" y="79"/>
                    </a:cubicBezTo>
                    <a:cubicBezTo>
                      <a:pt x="17" y="79"/>
                      <a:pt x="0" y="62"/>
                      <a:pt x="0" y="41"/>
                    </a:cubicBezTo>
                    <a:cubicBezTo>
                      <a:pt x="0" y="0"/>
                      <a:pt x="0" y="0"/>
                      <a:pt x="0" y="0"/>
                    </a:cubicBezTo>
                    <a:cubicBezTo>
                      <a:pt x="27" y="24"/>
                      <a:pt x="27" y="24"/>
                      <a:pt x="27" y="24"/>
                    </a:cubicBezTo>
                  </a:path>
                </a:pathLst>
              </a:custGeom>
              <a:noFill/>
              <a:ln w="28575"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250" tIns="45624" rIns="91250" bIns="45624" numCol="1" anchor="t" anchorCtr="0" compatLnSpc="1">
                <a:prstTxWarp prst="textNoShape">
                  <a:avLst/>
                </a:prstTxWarp>
              </a:bodyPr>
              <a:lstStyle/>
              <a:p>
                <a:endParaRPr lang="en-US" sz="1796"/>
              </a:p>
            </p:txBody>
          </p:sp>
          <p:sp>
            <p:nvSpPr>
              <p:cNvPr id="30" name="Oval 29">
                <a:extLst>
                  <a:ext uri="{FF2B5EF4-FFF2-40B4-BE49-F238E27FC236}">
                    <a16:creationId xmlns:a16="http://schemas.microsoft.com/office/drawing/2014/main" id="{925B5D07-6A57-4E81-B7AF-9132842985E0}"/>
                  </a:ext>
                </a:extLst>
              </p:cNvPr>
              <p:cNvSpPr>
                <a:spLocks noChangeArrowheads="1"/>
              </p:cNvSpPr>
              <p:nvPr/>
            </p:nvSpPr>
            <p:spPr bwMode="auto">
              <a:xfrm>
                <a:off x="1367632" y="1046163"/>
                <a:ext cx="120650" cy="120650"/>
              </a:xfrm>
              <a:prstGeom prst="ellipse">
                <a:avLst/>
              </a:prstGeom>
              <a:noFill/>
              <a:ln w="28575"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250" tIns="45624" rIns="91250" bIns="45624" numCol="1" anchor="t" anchorCtr="0" compatLnSpc="1">
                <a:prstTxWarp prst="textNoShape">
                  <a:avLst/>
                </a:prstTxWarp>
              </a:bodyPr>
              <a:lstStyle/>
              <a:p>
                <a:endParaRPr lang="en-US" sz="1796"/>
              </a:p>
            </p:txBody>
          </p:sp>
          <p:sp>
            <p:nvSpPr>
              <p:cNvPr id="31" name="Line 61">
                <a:extLst>
                  <a:ext uri="{FF2B5EF4-FFF2-40B4-BE49-F238E27FC236}">
                    <a16:creationId xmlns:a16="http://schemas.microsoft.com/office/drawing/2014/main" id="{2CD9620A-6317-49FE-9B21-ABB4FF2FBA3E}"/>
                  </a:ext>
                </a:extLst>
              </p:cNvPr>
              <p:cNvSpPr>
                <a:spLocks noChangeShapeType="1"/>
              </p:cNvSpPr>
              <p:nvPr/>
            </p:nvSpPr>
            <p:spPr bwMode="auto">
              <a:xfrm>
                <a:off x="1427957" y="1169988"/>
                <a:ext cx="0" cy="227013"/>
              </a:xfrm>
              <a:prstGeom prst="line">
                <a:avLst/>
              </a:prstGeom>
              <a:noFill/>
              <a:ln w="28575"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250" tIns="45624" rIns="91250" bIns="45624" numCol="1" anchor="t" anchorCtr="0" compatLnSpc="1">
                <a:prstTxWarp prst="textNoShape">
                  <a:avLst/>
                </a:prstTxWarp>
              </a:bodyPr>
              <a:lstStyle/>
              <a:p>
                <a:endParaRPr lang="en-US" sz="1796"/>
              </a:p>
            </p:txBody>
          </p:sp>
          <p:sp>
            <p:nvSpPr>
              <p:cNvPr id="32" name="Line 62">
                <a:extLst>
                  <a:ext uri="{FF2B5EF4-FFF2-40B4-BE49-F238E27FC236}">
                    <a16:creationId xmlns:a16="http://schemas.microsoft.com/office/drawing/2014/main" id="{927389A6-74E8-4FDC-9AB8-23EC5C2C4108}"/>
                  </a:ext>
                </a:extLst>
              </p:cNvPr>
              <p:cNvSpPr>
                <a:spLocks noChangeShapeType="1"/>
              </p:cNvSpPr>
              <p:nvPr/>
            </p:nvSpPr>
            <p:spPr bwMode="auto">
              <a:xfrm flipV="1">
                <a:off x="1427957" y="796925"/>
                <a:ext cx="0" cy="241300"/>
              </a:xfrm>
              <a:prstGeom prst="line">
                <a:avLst/>
              </a:prstGeom>
              <a:noFill/>
              <a:ln w="28575"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250" tIns="45624" rIns="91250" bIns="45624" numCol="1" anchor="t" anchorCtr="0" compatLnSpc="1">
                <a:prstTxWarp prst="textNoShape">
                  <a:avLst/>
                </a:prstTxWarp>
              </a:bodyPr>
              <a:lstStyle/>
              <a:p>
                <a:endParaRPr lang="en-US" sz="1796"/>
              </a:p>
            </p:txBody>
          </p:sp>
          <p:sp>
            <p:nvSpPr>
              <p:cNvPr id="33" name="Freeform 70">
                <a:extLst>
                  <a:ext uri="{FF2B5EF4-FFF2-40B4-BE49-F238E27FC236}">
                    <a16:creationId xmlns:a16="http://schemas.microsoft.com/office/drawing/2014/main" id="{AD73D801-2886-42EA-B3A3-146B97B15ACE}"/>
                  </a:ext>
                </a:extLst>
              </p:cNvPr>
              <p:cNvSpPr>
                <a:spLocks/>
              </p:cNvSpPr>
              <p:nvPr/>
            </p:nvSpPr>
            <p:spPr bwMode="auto">
              <a:xfrm>
                <a:off x="915194" y="1344613"/>
                <a:ext cx="896938" cy="584200"/>
              </a:xfrm>
              <a:custGeom>
                <a:avLst/>
                <a:gdLst>
                  <a:gd name="T0" fmla="*/ 106 w 565"/>
                  <a:gd name="T1" fmla="*/ 73 h 368"/>
                  <a:gd name="T2" fmla="*/ 0 w 565"/>
                  <a:gd name="T3" fmla="*/ 92 h 368"/>
                  <a:gd name="T4" fmla="*/ 49 w 565"/>
                  <a:gd name="T5" fmla="*/ 368 h 368"/>
                  <a:gd name="T6" fmla="*/ 565 w 565"/>
                  <a:gd name="T7" fmla="*/ 275 h 368"/>
                  <a:gd name="T8" fmla="*/ 515 w 565"/>
                  <a:gd name="T9" fmla="*/ 0 h 368"/>
                  <a:gd name="T10" fmla="*/ 159 w 565"/>
                  <a:gd name="T11" fmla="*/ 64 h 368"/>
                </a:gdLst>
                <a:ahLst/>
                <a:cxnLst>
                  <a:cxn ang="0">
                    <a:pos x="T0" y="T1"/>
                  </a:cxn>
                  <a:cxn ang="0">
                    <a:pos x="T2" y="T3"/>
                  </a:cxn>
                  <a:cxn ang="0">
                    <a:pos x="T4" y="T5"/>
                  </a:cxn>
                  <a:cxn ang="0">
                    <a:pos x="T6" y="T7"/>
                  </a:cxn>
                  <a:cxn ang="0">
                    <a:pos x="T8" y="T9"/>
                  </a:cxn>
                  <a:cxn ang="0">
                    <a:pos x="T10" y="T11"/>
                  </a:cxn>
                </a:cxnLst>
                <a:rect l="0" t="0" r="r" b="b"/>
                <a:pathLst>
                  <a:path w="565" h="368">
                    <a:moveTo>
                      <a:pt x="106" y="73"/>
                    </a:moveTo>
                    <a:lnTo>
                      <a:pt x="0" y="92"/>
                    </a:lnTo>
                    <a:lnTo>
                      <a:pt x="49" y="368"/>
                    </a:lnTo>
                    <a:lnTo>
                      <a:pt x="565" y="275"/>
                    </a:lnTo>
                    <a:lnTo>
                      <a:pt x="515" y="0"/>
                    </a:lnTo>
                    <a:lnTo>
                      <a:pt x="159" y="64"/>
                    </a:lnTo>
                  </a:path>
                </a:pathLst>
              </a:custGeom>
              <a:noFill/>
              <a:ln w="28575"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250" tIns="45624" rIns="91250" bIns="45624" numCol="1" anchor="t" anchorCtr="0" compatLnSpc="1">
                <a:prstTxWarp prst="textNoShape">
                  <a:avLst/>
                </a:prstTxWarp>
              </a:bodyPr>
              <a:lstStyle/>
              <a:p>
                <a:endParaRPr lang="en-US" sz="1796"/>
              </a:p>
            </p:txBody>
          </p:sp>
        </p:grpSp>
      </p:grpSp>
      <p:grpSp>
        <p:nvGrpSpPr>
          <p:cNvPr id="122" name="Group 121">
            <a:extLst>
              <a:ext uri="{FF2B5EF4-FFF2-40B4-BE49-F238E27FC236}">
                <a16:creationId xmlns:a16="http://schemas.microsoft.com/office/drawing/2014/main" id="{F109185F-9F75-4E06-AA95-59502B1B7783}"/>
              </a:ext>
            </a:extLst>
          </p:cNvPr>
          <p:cNvGrpSpPr/>
          <p:nvPr/>
        </p:nvGrpSpPr>
        <p:grpSpPr>
          <a:xfrm>
            <a:off x="5901037" y="4092493"/>
            <a:ext cx="1081645" cy="1081645"/>
            <a:chOff x="7649004" y="-520908"/>
            <a:chExt cx="1083900" cy="1083900"/>
          </a:xfrm>
        </p:grpSpPr>
        <p:sp>
          <p:nvSpPr>
            <p:cNvPr id="109" name="Oval 108">
              <a:extLst>
                <a:ext uri="{FF2B5EF4-FFF2-40B4-BE49-F238E27FC236}">
                  <a16:creationId xmlns:a16="http://schemas.microsoft.com/office/drawing/2014/main" id="{42A23EAB-9014-4E16-9B5D-0E9FC0E5A4A5}"/>
                </a:ext>
              </a:extLst>
            </p:cNvPr>
            <p:cNvSpPr/>
            <p:nvPr/>
          </p:nvSpPr>
          <p:spPr>
            <a:xfrm>
              <a:off x="7649004" y="-520908"/>
              <a:ext cx="1083900" cy="10839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250" tIns="45624" rIns="91250" bIns="45624" numCol="1" spcCol="0" rtlCol="0" fromWordArt="0" anchor="ctr" anchorCtr="0" forceAA="0" compatLnSpc="1">
              <a:prstTxWarp prst="textNoShape">
                <a:avLst/>
              </a:prstTxWarp>
              <a:noAutofit/>
            </a:bodyPr>
            <a:lstStyle/>
            <a:p>
              <a:pPr algn="ctr">
                <a:lnSpc>
                  <a:spcPct val="90000"/>
                </a:lnSpc>
                <a:spcBef>
                  <a:spcPts val="1198"/>
                </a:spcBef>
              </a:pPr>
              <a:endParaRPr lang="en-US" sz="1796">
                <a:solidFill>
                  <a:schemeClr val="tx1"/>
                </a:solidFill>
              </a:endParaRPr>
            </a:p>
          </p:txBody>
        </p:sp>
        <p:grpSp>
          <p:nvGrpSpPr>
            <p:cNvPr id="50" name="Group 49">
              <a:extLst>
                <a:ext uri="{FF2B5EF4-FFF2-40B4-BE49-F238E27FC236}">
                  <a16:creationId xmlns:a16="http://schemas.microsoft.com/office/drawing/2014/main" id="{13643107-EE73-4A98-BE5D-9ED2B6D856D8}"/>
                </a:ext>
              </a:extLst>
            </p:cNvPr>
            <p:cNvGrpSpPr/>
            <p:nvPr/>
          </p:nvGrpSpPr>
          <p:grpSpPr>
            <a:xfrm>
              <a:off x="7757637" y="-311153"/>
              <a:ext cx="866634" cy="622822"/>
              <a:chOff x="4821238" y="781050"/>
              <a:chExt cx="1190625" cy="855663"/>
            </a:xfrm>
          </p:grpSpPr>
          <p:sp>
            <p:nvSpPr>
              <p:cNvPr id="51" name="Freeform 71">
                <a:extLst>
                  <a:ext uri="{FF2B5EF4-FFF2-40B4-BE49-F238E27FC236}">
                    <a16:creationId xmlns:a16="http://schemas.microsoft.com/office/drawing/2014/main" id="{5D46A844-E5E6-4DC8-876E-10729537398C}"/>
                  </a:ext>
                </a:extLst>
              </p:cNvPr>
              <p:cNvSpPr>
                <a:spLocks/>
              </p:cNvSpPr>
              <p:nvPr/>
            </p:nvSpPr>
            <p:spPr bwMode="auto">
              <a:xfrm>
                <a:off x="5216525" y="781050"/>
                <a:ext cx="400050" cy="263525"/>
              </a:xfrm>
              <a:custGeom>
                <a:avLst/>
                <a:gdLst>
                  <a:gd name="T0" fmla="*/ 0 w 106"/>
                  <a:gd name="T1" fmla="*/ 70 h 70"/>
                  <a:gd name="T2" fmla="*/ 0 w 106"/>
                  <a:gd name="T3" fmla="*/ 49 h 70"/>
                  <a:gd name="T4" fmla="*/ 49 w 106"/>
                  <a:gd name="T5" fmla="*/ 0 h 70"/>
                  <a:gd name="T6" fmla="*/ 57 w 106"/>
                  <a:gd name="T7" fmla="*/ 0 h 70"/>
                  <a:gd name="T8" fmla="*/ 106 w 106"/>
                  <a:gd name="T9" fmla="*/ 49 h 70"/>
                  <a:gd name="T10" fmla="*/ 106 w 106"/>
                  <a:gd name="T11" fmla="*/ 70 h 70"/>
                </a:gdLst>
                <a:ahLst/>
                <a:cxnLst>
                  <a:cxn ang="0">
                    <a:pos x="T0" y="T1"/>
                  </a:cxn>
                  <a:cxn ang="0">
                    <a:pos x="T2" y="T3"/>
                  </a:cxn>
                  <a:cxn ang="0">
                    <a:pos x="T4" y="T5"/>
                  </a:cxn>
                  <a:cxn ang="0">
                    <a:pos x="T6" y="T7"/>
                  </a:cxn>
                  <a:cxn ang="0">
                    <a:pos x="T8" y="T9"/>
                  </a:cxn>
                  <a:cxn ang="0">
                    <a:pos x="T10" y="T11"/>
                  </a:cxn>
                </a:cxnLst>
                <a:rect l="0" t="0" r="r" b="b"/>
                <a:pathLst>
                  <a:path w="106" h="70">
                    <a:moveTo>
                      <a:pt x="0" y="70"/>
                    </a:moveTo>
                    <a:cubicBezTo>
                      <a:pt x="0" y="49"/>
                      <a:pt x="0" y="49"/>
                      <a:pt x="0" y="49"/>
                    </a:cubicBezTo>
                    <a:cubicBezTo>
                      <a:pt x="0" y="23"/>
                      <a:pt x="22" y="0"/>
                      <a:pt x="49" y="0"/>
                    </a:cubicBezTo>
                    <a:cubicBezTo>
                      <a:pt x="57" y="0"/>
                      <a:pt x="57" y="0"/>
                      <a:pt x="57" y="0"/>
                    </a:cubicBezTo>
                    <a:cubicBezTo>
                      <a:pt x="84" y="0"/>
                      <a:pt x="106" y="22"/>
                      <a:pt x="106" y="49"/>
                    </a:cubicBezTo>
                    <a:cubicBezTo>
                      <a:pt x="106" y="70"/>
                      <a:pt x="106" y="70"/>
                      <a:pt x="106" y="70"/>
                    </a:cubicBezTo>
                  </a:path>
                </a:pathLst>
              </a:custGeom>
              <a:noFill/>
              <a:ln w="28575" cap="flat">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250" tIns="45624" rIns="91250" bIns="45624" numCol="1" anchor="t" anchorCtr="0" compatLnSpc="1">
                <a:prstTxWarp prst="textNoShape">
                  <a:avLst/>
                </a:prstTxWarp>
              </a:bodyPr>
              <a:lstStyle/>
              <a:p>
                <a:endParaRPr lang="en-US" sz="1796"/>
              </a:p>
            </p:txBody>
          </p:sp>
          <p:sp>
            <p:nvSpPr>
              <p:cNvPr id="52" name="Freeform 72">
                <a:extLst>
                  <a:ext uri="{FF2B5EF4-FFF2-40B4-BE49-F238E27FC236}">
                    <a16:creationId xmlns:a16="http://schemas.microsoft.com/office/drawing/2014/main" id="{9314F498-49F0-446B-A4CB-4EAC07000F9B}"/>
                  </a:ext>
                </a:extLst>
              </p:cNvPr>
              <p:cNvSpPr>
                <a:spLocks/>
              </p:cNvSpPr>
              <p:nvPr/>
            </p:nvSpPr>
            <p:spPr bwMode="auto">
              <a:xfrm>
                <a:off x="5299075" y="866775"/>
                <a:ext cx="234950" cy="177800"/>
              </a:xfrm>
              <a:custGeom>
                <a:avLst/>
                <a:gdLst>
                  <a:gd name="T0" fmla="*/ 0 w 62"/>
                  <a:gd name="T1" fmla="*/ 47 h 47"/>
                  <a:gd name="T2" fmla="*/ 0 w 62"/>
                  <a:gd name="T3" fmla="*/ 29 h 47"/>
                  <a:gd name="T4" fmla="*/ 30 w 62"/>
                  <a:gd name="T5" fmla="*/ 0 h 47"/>
                  <a:gd name="T6" fmla="*/ 33 w 62"/>
                  <a:gd name="T7" fmla="*/ 0 h 47"/>
                  <a:gd name="T8" fmla="*/ 62 w 62"/>
                  <a:gd name="T9" fmla="*/ 29 h 47"/>
                  <a:gd name="T10" fmla="*/ 62 w 62"/>
                  <a:gd name="T11" fmla="*/ 47 h 47"/>
                </a:gdLst>
                <a:ahLst/>
                <a:cxnLst>
                  <a:cxn ang="0">
                    <a:pos x="T0" y="T1"/>
                  </a:cxn>
                  <a:cxn ang="0">
                    <a:pos x="T2" y="T3"/>
                  </a:cxn>
                  <a:cxn ang="0">
                    <a:pos x="T4" y="T5"/>
                  </a:cxn>
                  <a:cxn ang="0">
                    <a:pos x="T6" y="T7"/>
                  </a:cxn>
                  <a:cxn ang="0">
                    <a:pos x="T8" y="T9"/>
                  </a:cxn>
                  <a:cxn ang="0">
                    <a:pos x="T10" y="T11"/>
                  </a:cxn>
                </a:cxnLst>
                <a:rect l="0" t="0" r="r" b="b"/>
                <a:pathLst>
                  <a:path w="62" h="47">
                    <a:moveTo>
                      <a:pt x="0" y="47"/>
                    </a:moveTo>
                    <a:cubicBezTo>
                      <a:pt x="0" y="29"/>
                      <a:pt x="0" y="29"/>
                      <a:pt x="0" y="29"/>
                    </a:cubicBezTo>
                    <a:cubicBezTo>
                      <a:pt x="0" y="13"/>
                      <a:pt x="13" y="0"/>
                      <a:pt x="30" y="0"/>
                    </a:cubicBezTo>
                    <a:cubicBezTo>
                      <a:pt x="33" y="0"/>
                      <a:pt x="33" y="0"/>
                      <a:pt x="33" y="0"/>
                    </a:cubicBezTo>
                    <a:cubicBezTo>
                      <a:pt x="49" y="0"/>
                      <a:pt x="62" y="13"/>
                      <a:pt x="62" y="29"/>
                    </a:cubicBezTo>
                    <a:cubicBezTo>
                      <a:pt x="62" y="47"/>
                      <a:pt x="62" y="47"/>
                      <a:pt x="62" y="47"/>
                    </a:cubicBezTo>
                  </a:path>
                </a:pathLst>
              </a:custGeom>
              <a:noFill/>
              <a:ln w="28575" cap="flat">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250" tIns="45624" rIns="91250" bIns="45624" numCol="1" anchor="t" anchorCtr="0" compatLnSpc="1">
                <a:prstTxWarp prst="textNoShape">
                  <a:avLst/>
                </a:prstTxWarp>
              </a:bodyPr>
              <a:lstStyle/>
              <a:p>
                <a:endParaRPr lang="en-US" sz="1796"/>
              </a:p>
            </p:txBody>
          </p:sp>
          <p:sp>
            <p:nvSpPr>
              <p:cNvPr id="53" name="Line 66">
                <a:extLst>
                  <a:ext uri="{FF2B5EF4-FFF2-40B4-BE49-F238E27FC236}">
                    <a16:creationId xmlns:a16="http://schemas.microsoft.com/office/drawing/2014/main" id="{93DB2615-AB11-412E-A0E1-AC7D1569CC3E}"/>
                  </a:ext>
                </a:extLst>
              </p:cNvPr>
              <p:cNvSpPr>
                <a:spLocks noChangeShapeType="1"/>
              </p:cNvSpPr>
              <p:nvPr/>
            </p:nvSpPr>
            <p:spPr bwMode="auto">
              <a:xfrm>
                <a:off x="5416550" y="1357313"/>
                <a:ext cx="0" cy="112713"/>
              </a:xfrm>
              <a:prstGeom prst="line">
                <a:avLst/>
              </a:prstGeom>
              <a:noFill/>
              <a:ln w="28575" cap="rnd">
                <a:solidFill>
                  <a:schemeClr val="bg1"/>
                </a:solidFill>
                <a:prstDash val="solid"/>
                <a:miter lim="800000"/>
                <a:headEnd/>
                <a:tailEnd/>
              </a:ln>
              <a:extLst>
                <a:ext uri="{909E8E84-426E-40DD-AFC4-6F175D3DCCD1}">
                  <a14:hiddenFill xmlns:a14="http://schemas.microsoft.com/office/drawing/2010/main">
                    <a:noFill/>
                  </a14:hiddenFill>
                </a:ext>
              </a:extLst>
            </p:spPr>
            <p:txBody>
              <a:bodyPr vert="horz" wrap="square" lIns="91250" tIns="45624" rIns="91250" bIns="45624" numCol="1" anchor="t" anchorCtr="0" compatLnSpc="1">
                <a:prstTxWarp prst="textNoShape">
                  <a:avLst/>
                </a:prstTxWarp>
              </a:bodyPr>
              <a:lstStyle/>
              <a:p>
                <a:endParaRPr lang="en-US" sz="1796"/>
              </a:p>
            </p:txBody>
          </p:sp>
          <p:sp>
            <p:nvSpPr>
              <p:cNvPr id="54" name="Oval 53">
                <a:extLst>
                  <a:ext uri="{FF2B5EF4-FFF2-40B4-BE49-F238E27FC236}">
                    <a16:creationId xmlns:a16="http://schemas.microsoft.com/office/drawing/2014/main" id="{1931821A-29AD-40DA-BA39-8F56D1EA6DFE}"/>
                  </a:ext>
                </a:extLst>
              </p:cNvPr>
              <p:cNvSpPr>
                <a:spLocks noChangeArrowheads="1"/>
              </p:cNvSpPr>
              <p:nvPr/>
            </p:nvSpPr>
            <p:spPr bwMode="auto">
              <a:xfrm>
                <a:off x="5364163" y="1239838"/>
                <a:ext cx="109538" cy="109538"/>
              </a:xfrm>
              <a:prstGeom prst="ellipse">
                <a:avLst/>
              </a:prstGeom>
              <a:noFill/>
              <a:ln w="28575" cap="flat">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250" tIns="45624" rIns="91250" bIns="45624" numCol="1" anchor="t" anchorCtr="0" compatLnSpc="1">
                <a:prstTxWarp prst="textNoShape">
                  <a:avLst/>
                </a:prstTxWarp>
              </a:bodyPr>
              <a:lstStyle/>
              <a:p>
                <a:endParaRPr lang="en-US" sz="1796"/>
              </a:p>
            </p:txBody>
          </p:sp>
          <p:sp>
            <p:nvSpPr>
              <p:cNvPr id="55" name="Freeform 75">
                <a:extLst>
                  <a:ext uri="{FF2B5EF4-FFF2-40B4-BE49-F238E27FC236}">
                    <a16:creationId xmlns:a16="http://schemas.microsoft.com/office/drawing/2014/main" id="{35DA2F3D-D3B8-4E73-B936-8E7BA9D4EEFE}"/>
                  </a:ext>
                </a:extLst>
              </p:cNvPr>
              <p:cNvSpPr>
                <a:spLocks/>
              </p:cNvSpPr>
              <p:nvPr/>
            </p:nvSpPr>
            <p:spPr bwMode="auto">
              <a:xfrm>
                <a:off x="4821238" y="1296988"/>
                <a:ext cx="123825" cy="120650"/>
              </a:xfrm>
              <a:custGeom>
                <a:avLst/>
                <a:gdLst>
                  <a:gd name="T0" fmla="*/ 18 w 33"/>
                  <a:gd name="T1" fmla="*/ 0 h 32"/>
                  <a:gd name="T2" fmla="*/ 33 w 33"/>
                  <a:gd name="T3" fmla="*/ 16 h 32"/>
                  <a:gd name="T4" fmla="*/ 17 w 33"/>
                  <a:gd name="T5" fmla="*/ 32 h 32"/>
                  <a:gd name="T6" fmla="*/ 0 w 33"/>
                  <a:gd name="T7" fmla="*/ 16 h 32"/>
                  <a:gd name="T8" fmla="*/ 18 w 33"/>
                  <a:gd name="T9" fmla="*/ 0 h 32"/>
                </a:gdLst>
                <a:ahLst/>
                <a:cxnLst>
                  <a:cxn ang="0">
                    <a:pos x="T0" y="T1"/>
                  </a:cxn>
                  <a:cxn ang="0">
                    <a:pos x="T2" y="T3"/>
                  </a:cxn>
                  <a:cxn ang="0">
                    <a:pos x="T4" y="T5"/>
                  </a:cxn>
                  <a:cxn ang="0">
                    <a:pos x="T6" y="T7"/>
                  </a:cxn>
                  <a:cxn ang="0">
                    <a:pos x="T8" y="T9"/>
                  </a:cxn>
                </a:cxnLst>
                <a:rect l="0" t="0" r="r" b="b"/>
                <a:pathLst>
                  <a:path w="33" h="32">
                    <a:moveTo>
                      <a:pt x="18" y="0"/>
                    </a:moveTo>
                    <a:cubicBezTo>
                      <a:pt x="27" y="0"/>
                      <a:pt x="33" y="7"/>
                      <a:pt x="33" y="16"/>
                    </a:cubicBezTo>
                    <a:cubicBezTo>
                      <a:pt x="33" y="25"/>
                      <a:pt x="26" y="32"/>
                      <a:pt x="17" y="32"/>
                    </a:cubicBezTo>
                    <a:cubicBezTo>
                      <a:pt x="8" y="32"/>
                      <a:pt x="0" y="25"/>
                      <a:pt x="0" y="16"/>
                    </a:cubicBezTo>
                    <a:cubicBezTo>
                      <a:pt x="0" y="7"/>
                      <a:pt x="9" y="0"/>
                      <a:pt x="18" y="0"/>
                    </a:cubicBezTo>
                    <a:close/>
                  </a:path>
                </a:pathLst>
              </a:custGeom>
              <a:noFill/>
              <a:ln w="28575" cap="flat">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250" tIns="45624" rIns="91250" bIns="45624" numCol="1" anchor="t" anchorCtr="0" compatLnSpc="1">
                <a:prstTxWarp prst="textNoShape">
                  <a:avLst/>
                </a:prstTxWarp>
              </a:bodyPr>
              <a:lstStyle/>
              <a:p>
                <a:endParaRPr lang="en-US" sz="1796"/>
              </a:p>
            </p:txBody>
          </p:sp>
          <p:sp>
            <p:nvSpPr>
              <p:cNvPr id="56" name="Freeform 76">
                <a:extLst>
                  <a:ext uri="{FF2B5EF4-FFF2-40B4-BE49-F238E27FC236}">
                    <a16:creationId xmlns:a16="http://schemas.microsoft.com/office/drawing/2014/main" id="{1A149CCF-86AD-429B-9B4A-2B0FF4291402}"/>
                  </a:ext>
                </a:extLst>
              </p:cNvPr>
              <p:cNvSpPr>
                <a:spLocks/>
              </p:cNvSpPr>
              <p:nvPr/>
            </p:nvSpPr>
            <p:spPr bwMode="auto">
              <a:xfrm>
                <a:off x="4889500" y="1077913"/>
                <a:ext cx="134938" cy="136525"/>
              </a:xfrm>
              <a:custGeom>
                <a:avLst/>
                <a:gdLst>
                  <a:gd name="T0" fmla="*/ 30 w 36"/>
                  <a:gd name="T1" fmla="*/ 6 h 36"/>
                  <a:gd name="T2" fmla="*/ 30 w 36"/>
                  <a:gd name="T3" fmla="*/ 29 h 36"/>
                  <a:gd name="T4" fmla="*/ 6 w 36"/>
                  <a:gd name="T5" fmla="*/ 29 h 36"/>
                  <a:gd name="T6" fmla="*/ 6 w 36"/>
                  <a:gd name="T7" fmla="*/ 6 h 36"/>
                  <a:gd name="T8" fmla="*/ 30 w 36"/>
                  <a:gd name="T9" fmla="*/ 6 h 36"/>
                </a:gdLst>
                <a:ahLst/>
                <a:cxnLst>
                  <a:cxn ang="0">
                    <a:pos x="T0" y="T1"/>
                  </a:cxn>
                  <a:cxn ang="0">
                    <a:pos x="T2" y="T3"/>
                  </a:cxn>
                  <a:cxn ang="0">
                    <a:pos x="T4" y="T5"/>
                  </a:cxn>
                  <a:cxn ang="0">
                    <a:pos x="T6" y="T7"/>
                  </a:cxn>
                  <a:cxn ang="0">
                    <a:pos x="T8" y="T9"/>
                  </a:cxn>
                </a:cxnLst>
                <a:rect l="0" t="0" r="r" b="b"/>
                <a:pathLst>
                  <a:path w="36" h="36">
                    <a:moveTo>
                      <a:pt x="30" y="6"/>
                    </a:moveTo>
                    <a:cubicBezTo>
                      <a:pt x="36" y="13"/>
                      <a:pt x="36" y="23"/>
                      <a:pt x="30" y="29"/>
                    </a:cubicBezTo>
                    <a:cubicBezTo>
                      <a:pt x="23" y="36"/>
                      <a:pt x="13" y="36"/>
                      <a:pt x="6" y="29"/>
                    </a:cubicBezTo>
                    <a:cubicBezTo>
                      <a:pt x="0" y="23"/>
                      <a:pt x="0" y="13"/>
                      <a:pt x="6" y="6"/>
                    </a:cubicBezTo>
                    <a:cubicBezTo>
                      <a:pt x="13" y="0"/>
                      <a:pt x="23" y="0"/>
                      <a:pt x="30" y="6"/>
                    </a:cubicBezTo>
                    <a:close/>
                  </a:path>
                </a:pathLst>
              </a:custGeom>
              <a:noFill/>
              <a:ln w="28575" cap="flat">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250" tIns="45624" rIns="91250" bIns="45624" numCol="1" anchor="t" anchorCtr="0" compatLnSpc="1">
                <a:prstTxWarp prst="textNoShape">
                  <a:avLst/>
                </a:prstTxWarp>
              </a:bodyPr>
              <a:lstStyle/>
              <a:p>
                <a:endParaRPr lang="en-US" sz="1796"/>
              </a:p>
            </p:txBody>
          </p:sp>
          <p:sp>
            <p:nvSpPr>
              <p:cNvPr id="57" name="Freeform 77">
                <a:extLst>
                  <a:ext uri="{FF2B5EF4-FFF2-40B4-BE49-F238E27FC236}">
                    <a16:creationId xmlns:a16="http://schemas.microsoft.com/office/drawing/2014/main" id="{335349A9-9AF8-4119-8F4E-FAB103CF2417}"/>
                  </a:ext>
                </a:extLst>
              </p:cNvPr>
              <p:cNvSpPr>
                <a:spLocks/>
              </p:cNvSpPr>
              <p:nvPr/>
            </p:nvSpPr>
            <p:spPr bwMode="auto">
              <a:xfrm>
                <a:off x="4889500" y="1500188"/>
                <a:ext cx="134938" cy="136525"/>
              </a:xfrm>
              <a:custGeom>
                <a:avLst/>
                <a:gdLst>
                  <a:gd name="T0" fmla="*/ 30 w 36"/>
                  <a:gd name="T1" fmla="*/ 30 h 36"/>
                  <a:gd name="T2" fmla="*/ 30 w 36"/>
                  <a:gd name="T3" fmla="*/ 6 h 36"/>
                  <a:gd name="T4" fmla="*/ 6 w 36"/>
                  <a:gd name="T5" fmla="*/ 6 h 36"/>
                  <a:gd name="T6" fmla="*/ 6 w 36"/>
                  <a:gd name="T7" fmla="*/ 30 h 36"/>
                  <a:gd name="T8" fmla="*/ 30 w 36"/>
                  <a:gd name="T9" fmla="*/ 30 h 36"/>
                </a:gdLst>
                <a:ahLst/>
                <a:cxnLst>
                  <a:cxn ang="0">
                    <a:pos x="T0" y="T1"/>
                  </a:cxn>
                  <a:cxn ang="0">
                    <a:pos x="T2" y="T3"/>
                  </a:cxn>
                  <a:cxn ang="0">
                    <a:pos x="T4" y="T5"/>
                  </a:cxn>
                  <a:cxn ang="0">
                    <a:pos x="T6" y="T7"/>
                  </a:cxn>
                  <a:cxn ang="0">
                    <a:pos x="T8" y="T9"/>
                  </a:cxn>
                </a:cxnLst>
                <a:rect l="0" t="0" r="r" b="b"/>
                <a:pathLst>
                  <a:path w="36" h="36">
                    <a:moveTo>
                      <a:pt x="30" y="30"/>
                    </a:moveTo>
                    <a:cubicBezTo>
                      <a:pt x="36" y="23"/>
                      <a:pt x="36" y="13"/>
                      <a:pt x="30" y="6"/>
                    </a:cubicBezTo>
                    <a:cubicBezTo>
                      <a:pt x="23" y="0"/>
                      <a:pt x="13" y="0"/>
                      <a:pt x="6" y="6"/>
                    </a:cubicBezTo>
                    <a:cubicBezTo>
                      <a:pt x="0" y="13"/>
                      <a:pt x="0" y="23"/>
                      <a:pt x="6" y="30"/>
                    </a:cubicBezTo>
                    <a:cubicBezTo>
                      <a:pt x="13" y="36"/>
                      <a:pt x="23" y="36"/>
                      <a:pt x="30" y="30"/>
                    </a:cubicBezTo>
                    <a:close/>
                  </a:path>
                </a:pathLst>
              </a:custGeom>
              <a:noFill/>
              <a:ln w="28575" cap="flat">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250" tIns="45624" rIns="91250" bIns="45624" numCol="1" anchor="t" anchorCtr="0" compatLnSpc="1">
                <a:prstTxWarp prst="textNoShape">
                  <a:avLst/>
                </a:prstTxWarp>
              </a:bodyPr>
              <a:lstStyle/>
              <a:p>
                <a:endParaRPr lang="en-US" sz="1796"/>
              </a:p>
            </p:txBody>
          </p:sp>
          <p:sp>
            <p:nvSpPr>
              <p:cNvPr id="58" name="Freeform 78">
                <a:extLst>
                  <a:ext uri="{FF2B5EF4-FFF2-40B4-BE49-F238E27FC236}">
                    <a16:creationId xmlns:a16="http://schemas.microsoft.com/office/drawing/2014/main" id="{809AF1EC-0CBF-4907-A0F8-CDC1AD00DBD2}"/>
                  </a:ext>
                </a:extLst>
              </p:cNvPr>
              <p:cNvSpPr>
                <a:spLocks/>
              </p:cNvSpPr>
              <p:nvPr/>
            </p:nvSpPr>
            <p:spPr bwMode="auto">
              <a:xfrm>
                <a:off x="5888038" y="1296988"/>
                <a:ext cx="123825" cy="120650"/>
              </a:xfrm>
              <a:custGeom>
                <a:avLst/>
                <a:gdLst>
                  <a:gd name="T0" fmla="*/ 15 w 33"/>
                  <a:gd name="T1" fmla="*/ 0 h 32"/>
                  <a:gd name="T2" fmla="*/ 0 w 33"/>
                  <a:gd name="T3" fmla="*/ 16 h 32"/>
                  <a:gd name="T4" fmla="*/ 16 w 33"/>
                  <a:gd name="T5" fmla="*/ 32 h 32"/>
                  <a:gd name="T6" fmla="*/ 33 w 33"/>
                  <a:gd name="T7" fmla="*/ 16 h 32"/>
                  <a:gd name="T8" fmla="*/ 15 w 33"/>
                  <a:gd name="T9" fmla="*/ 0 h 32"/>
                </a:gdLst>
                <a:ahLst/>
                <a:cxnLst>
                  <a:cxn ang="0">
                    <a:pos x="T0" y="T1"/>
                  </a:cxn>
                  <a:cxn ang="0">
                    <a:pos x="T2" y="T3"/>
                  </a:cxn>
                  <a:cxn ang="0">
                    <a:pos x="T4" y="T5"/>
                  </a:cxn>
                  <a:cxn ang="0">
                    <a:pos x="T6" y="T7"/>
                  </a:cxn>
                  <a:cxn ang="0">
                    <a:pos x="T8" y="T9"/>
                  </a:cxn>
                </a:cxnLst>
                <a:rect l="0" t="0" r="r" b="b"/>
                <a:pathLst>
                  <a:path w="33" h="32">
                    <a:moveTo>
                      <a:pt x="15" y="0"/>
                    </a:moveTo>
                    <a:cubicBezTo>
                      <a:pt x="6" y="0"/>
                      <a:pt x="0" y="7"/>
                      <a:pt x="0" y="16"/>
                    </a:cubicBezTo>
                    <a:cubicBezTo>
                      <a:pt x="0" y="25"/>
                      <a:pt x="7" y="32"/>
                      <a:pt x="16" y="32"/>
                    </a:cubicBezTo>
                    <a:cubicBezTo>
                      <a:pt x="26" y="32"/>
                      <a:pt x="33" y="25"/>
                      <a:pt x="33" y="16"/>
                    </a:cubicBezTo>
                    <a:cubicBezTo>
                      <a:pt x="33" y="7"/>
                      <a:pt x="24" y="0"/>
                      <a:pt x="15" y="0"/>
                    </a:cubicBezTo>
                    <a:close/>
                  </a:path>
                </a:pathLst>
              </a:custGeom>
              <a:noFill/>
              <a:ln w="28575" cap="flat">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250" tIns="45624" rIns="91250" bIns="45624" numCol="1" anchor="t" anchorCtr="0" compatLnSpc="1">
                <a:prstTxWarp prst="textNoShape">
                  <a:avLst/>
                </a:prstTxWarp>
              </a:bodyPr>
              <a:lstStyle/>
              <a:p>
                <a:endParaRPr lang="en-US" sz="1796"/>
              </a:p>
            </p:txBody>
          </p:sp>
          <p:sp>
            <p:nvSpPr>
              <p:cNvPr id="59" name="Freeform 79">
                <a:extLst>
                  <a:ext uri="{FF2B5EF4-FFF2-40B4-BE49-F238E27FC236}">
                    <a16:creationId xmlns:a16="http://schemas.microsoft.com/office/drawing/2014/main" id="{45502192-C11B-4496-8A65-B65A6CD7FF27}"/>
                  </a:ext>
                </a:extLst>
              </p:cNvPr>
              <p:cNvSpPr>
                <a:spLocks/>
              </p:cNvSpPr>
              <p:nvPr/>
            </p:nvSpPr>
            <p:spPr bwMode="auto">
              <a:xfrm>
                <a:off x="5808663" y="1077913"/>
                <a:ext cx="136525" cy="136525"/>
              </a:xfrm>
              <a:custGeom>
                <a:avLst/>
                <a:gdLst>
                  <a:gd name="T0" fmla="*/ 7 w 36"/>
                  <a:gd name="T1" fmla="*/ 6 h 36"/>
                  <a:gd name="T2" fmla="*/ 7 w 36"/>
                  <a:gd name="T3" fmla="*/ 29 h 36"/>
                  <a:gd name="T4" fmla="*/ 30 w 36"/>
                  <a:gd name="T5" fmla="*/ 29 h 36"/>
                  <a:gd name="T6" fmla="*/ 30 w 36"/>
                  <a:gd name="T7" fmla="*/ 6 h 36"/>
                  <a:gd name="T8" fmla="*/ 7 w 36"/>
                  <a:gd name="T9" fmla="*/ 6 h 36"/>
                </a:gdLst>
                <a:ahLst/>
                <a:cxnLst>
                  <a:cxn ang="0">
                    <a:pos x="T0" y="T1"/>
                  </a:cxn>
                  <a:cxn ang="0">
                    <a:pos x="T2" y="T3"/>
                  </a:cxn>
                  <a:cxn ang="0">
                    <a:pos x="T4" y="T5"/>
                  </a:cxn>
                  <a:cxn ang="0">
                    <a:pos x="T6" y="T7"/>
                  </a:cxn>
                  <a:cxn ang="0">
                    <a:pos x="T8" y="T9"/>
                  </a:cxn>
                </a:cxnLst>
                <a:rect l="0" t="0" r="r" b="b"/>
                <a:pathLst>
                  <a:path w="36" h="36">
                    <a:moveTo>
                      <a:pt x="7" y="6"/>
                    </a:moveTo>
                    <a:cubicBezTo>
                      <a:pt x="0" y="13"/>
                      <a:pt x="0" y="23"/>
                      <a:pt x="7" y="29"/>
                    </a:cubicBezTo>
                    <a:cubicBezTo>
                      <a:pt x="13" y="36"/>
                      <a:pt x="23" y="36"/>
                      <a:pt x="30" y="29"/>
                    </a:cubicBezTo>
                    <a:cubicBezTo>
                      <a:pt x="36" y="23"/>
                      <a:pt x="36" y="13"/>
                      <a:pt x="30" y="6"/>
                    </a:cubicBezTo>
                    <a:cubicBezTo>
                      <a:pt x="23" y="0"/>
                      <a:pt x="13" y="0"/>
                      <a:pt x="7" y="6"/>
                    </a:cubicBezTo>
                    <a:close/>
                  </a:path>
                </a:pathLst>
              </a:custGeom>
              <a:noFill/>
              <a:ln w="28575" cap="flat">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250" tIns="45624" rIns="91250" bIns="45624" numCol="1" anchor="t" anchorCtr="0" compatLnSpc="1">
                <a:prstTxWarp prst="textNoShape">
                  <a:avLst/>
                </a:prstTxWarp>
              </a:bodyPr>
              <a:lstStyle/>
              <a:p>
                <a:endParaRPr lang="en-US" sz="1796"/>
              </a:p>
            </p:txBody>
          </p:sp>
          <p:sp>
            <p:nvSpPr>
              <p:cNvPr id="60" name="Freeform 90">
                <a:extLst>
                  <a:ext uri="{FF2B5EF4-FFF2-40B4-BE49-F238E27FC236}">
                    <a16:creationId xmlns:a16="http://schemas.microsoft.com/office/drawing/2014/main" id="{01276FC4-0D2A-407F-AE39-5826D7CCA33E}"/>
                  </a:ext>
                </a:extLst>
              </p:cNvPr>
              <p:cNvSpPr>
                <a:spLocks/>
              </p:cNvSpPr>
              <p:nvPr/>
            </p:nvSpPr>
            <p:spPr bwMode="auto">
              <a:xfrm>
                <a:off x="5808663" y="1500188"/>
                <a:ext cx="136525" cy="136525"/>
              </a:xfrm>
              <a:custGeom>
                <a:avLst/>
                <a:gdLst>
                  <a:gd name="T0" fmla="*/ 7 w 36"/>
                  <a:gd name="T1" fmla="*/ 30 h 36"/>
                  <a:gd name="T2" fmla="*/ 7 w 36"/>
                  <a:gd name="T3" fmla="*/ 6 h 36"/>
                  <a:gd name="T4" fmla="*/ 30 w 36"/>
                  <a:gd name="T5" fmla="*/ 6 h 36"/>
                  <a:gd name="T6" fmla="*/ 30 w 36"/>
                  <a:gd name="T7" fmla="*/ 30 h 36"/>
                  <a:gd name="T8" fmla="*/ 7 w 36"/>
                  <a:gd name="T9" fmla="*/ 30 h 36"/>
                </a:gdLst>
                <a:ahLst/>
                <a:cxnLst>
                  <a:cxn ang="0">
                    <a:pos x="T0" y="T1"/>
                  </a:cxn>
                  <a:cxn ang="0">
                    <a:pos x="T2" y="T3"/>
                  </a:cxn>
                  <a:cxn ang="0">
                    <a:pos x="T4" y="T5"/>
                  </a:cxn>
                  <a:cxn ang="0">
                    <a:pos x="T6" y="T7"/>
                  </a:cxn>
                  <a:cxn ang="0">
                    <a:pos x="T8" y="T9"/>
                  </a:cxn>
                </a:cxnLst>
                <a:rect l="0" t="0" r="r" b="b"/>
                <a:pathLst>
                  <a:path w="36" h="36">
                    <a:moveTo>
                      <a:pt x="7" y="30"/>
                    </a:moveTo>
                    <a:cubicBezTo>
                      <a:pt x="0" y="23"/>
                      <a:pt x="0" y="13"/>
                      <a:pt x="7" y="6"/>
                    </a:cubicBezTo>
                    <a:cubicBezTo>
                      <a:pt x="13" y="0"/>
                      <a:pt x="23" y="0"/>
                      <a:pt x="30" y="6"/>
                    </a:cubicBezTo>
                    <a:cubicBezTo>
                      <a:pt x="36" y="13"/>
                      <a:pt x="36" y="23"/>
                      <a:pt x="30" y="30"/>
                    </a:cubicBezTo>
                    <a:cubicBezTo>
                      <a:pt x="23" y="36"/>
                      <a:pt x="13" y="36"/>
                      <a:pt x="7" y="30"/>
                    </a:cubicBezTo>
                    <a:close/>
                  </a:path>
                </a:pathLst>
              </a:custGeom>
              <a:noFill/>
              <a:ln w="28575" cap="flat">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250" tIns="45624" rIns="91250" bIns="45624" numCol="1" anchor="t" anchorCtr="0" compatLnSpc="1">
                <a:prstTxWarp prst="textNoShape">
                  <a:avLst/>
                </a:prstTxWarp>
              </a:bodyPr>
              <a:lstStyle/>
              <a:p>
                <a:endParaRPr lang="en-US" sz="1796"/>
              </a:p>
            </p:txBody>
          </p:sp>
          <p:sp>
            <p:nvSpPr>
              <p:cNvPr id="61" name="Freeform 91">
                <a:extLst>
                  <a:ext uri="{FF2B5EF4-FFF2-40B4-BE49-F238E27FC236}">
                    <a16:creationId xmlns:a16="http://schemas.microsoft.com/office/drawing/2014/main" id="{86879DE0-6576-4C52-AD2C-0F9CA1F04731}"/>
                  </a:ext>
                </a:extLst>
              </p:cNvPr>
              <p:cNvSpPr>
                <a:spLocks/>
              </p:cNvSpPr>
              <p:nvPr/>
            </p:nvSpPr>
            <p:spPr bwMode="auto">
              <a:xfrm>
                <a:off x="5691188" y="1187450"/>
                <a:ext cx="139700" cy="109538"/>
              </a:xfrm>
              <a:custGeom>
                <a:avLst/>
                <a:gdLst>
                  <a:gd name="T0" fmla="*/ 88 w 88"/>
                  <a:gd name="T1" fmla="*/ 0 h 69"/>
                  <a:gd name="T2" fmla="*/ 55 w 88"/>
                  <a:gd name="T3" fmla="*/ 41 h 69"/>
                  <a:gd name="T4" fmla="*/ 0 w 88"/>
                  <a:gd name="T5" fmla="*/ 41 h 69"/>
                  <a:gd name="T6" fmla="*/ 0 w 88"/>
                  <a:gd name="T7" fmla="*/ 69 h 69"/>
                </a:gdLst>
                <a:ahLst/>
                <a:cxnLst>
                  <a:cxn ang="0">
                    <a:pos x="T0" y="T1"/>
                  </a:cxn>
                  <a:cxn ang="0">
                    <a:pos x="T2" y="T3"/>
                  </a:cxn>
                  <a:cxn ang="0">
                    <a:pos x="T4" y="T5"/>
                  </a:cxn>
                  <a:cxn ang="0">
                    <a:pos x="T6" y="T7"/>
                  </a:cxn>
                </a:cxnLst>
                <a:rect l="0" t="0" r="r" b="b"/>
                <a:pathLst>
                  <a:path w="88" h="69">
                    <a:moveTo>
                      <a:pt x="88" y="0"/>
                    </a:moveTo>
                    <a:lnTo>
                      <a:pt x="55" y="41"/>
                    </a:lnTo>
                    <a:lnTo>
                      <a:pt x="0" y="41"/>
                    </a:lnTo>
                    <a:lnTo>
                      <a:pt x="0" y="69"/>
                    </a:lnTo>
                  </a:path>
                </a:pathLst>
              </a:custGeom>
              <a:noFill/>
              <a:ln w="28575" cap="flat">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250" tIns="45624" rIns="91250" bIns="45624" numCol="1" anchor="t" anchorCtr="0" compatLnSpc="1">
                <a:prstTxWarp prst="textNoShape">
                  <a:avLst/>
                </a:prstTxWarp>
              </a:bodyPr>
              <a:lstStyle/>
              <a:p>
                <a:endParaRPr lang="en-US" sz="1796"/>
              </a:p>
            </p:txBody>
          </p:sp>
          <p:sp>
            <p:nvSpPr>
              <p:cNvPr id="62" name="Freeform 92">
                <a:extLst>
                  <a:ext uri="{FF2B5EF4-FFF2-40B4-BE49-F238E27FC236}">
                    <a16:creationId xmlns:a16="http://schemas.microsoft.com/office/drawing/2014/main" id="{D0DD2835-15B6-4ED5-85F6-09E283929E72}"/>
                  </a:ext>
                </a:extLst>
              </p:cNvPr>
              <p:cNvSpPr>
                <a:spLocks/>
              </p:cNvSpPr>
              <p:nvPr/>
            </p:nvSpPr>
            <p:spPr bwMode="auto">
              <a:xfrm>
                <a:off x="5691188" y="1357313"/>
                <a:ext cx="196850" cy="165100"/>
              </a:xfrm>
              <a:custGeom>
                <a:avLst/>
                <a:gdLst>
                  <a:gd name="T0" fmla="*/ 88 w 124"/>
                  <a:gd name="T1" fmla="*/ 104 h 104"/>
                  <a:gd name="T2" fmla="*/ 55 w 124"/>
                  <a:gd name="T3" fmla="*/ 66 h 104"/>
                  <a:gd name="T4" fmla="*/ 0 w 124"/>
                  <a:gd name="T5" fmla="*/ 66 h 104"/>
                  <a:gd name="T6" fmla="*/ 0 w 124"/>
                  <a:gd name="T7" fmla="*/ 0 h 104"/>
                  <a:gd name="T8" fmla="*/ 124 w 124"/>
                  <a:gd name="T9" fmla="*/ 0 h 104"/>
                </a:gdLst>
                <a:ahLst/>
                <a:cxnLst>
                  <a:cxn ang="0">
                    <a:pos x="T0" y="T1"/>
                  </a:cxn>
                  <a:cxn ang="0">
                    <a:pos x="T2" y="T3"/>
                  </a:cxn>
                  <a:cxn ang="0">
                    <a:pos x="T4" y="T5"/>
                  </a:cxn>
                  <a:cxn ang="0">
                    <a:pos x="T6" y="T7"/>
                  </a:cxn>
                  <a:cxn ang="0">
                    <a:pos x="T8" y="T9"/>
                  </a:cxn>
                </a:cxnLst>
                <a:rect l="0" t="0" r="r" b="b"/>
                <a:pathLst>
                  <a:path w="124" h="104">
                    <a:moveTo>
                      <a:pt x="88" y="104"/>
                    </a:moveTo>
                    <a:lnTo>
                      <a:pt x="55" y="66"/>
                    </a:lnTo>
                    <a:lnTo>
                      <a:pt x="0" y="66"/>
                    </a:lnTo>
                    <a:lnTo>
                      <a:pt x="0" y="0"/>
                    </a:lnTo>
                    <a:lnTo>
                      <a:pt x="124" y="0"/>
                    </a:lnTo>
                  </a:path>
                </a:pathLst>
              </a:custGeom>
              <a:noFill/>
              <a:ln w="28575" cap="flat">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250" tIns="45624" rIns="91250" bIns="45624" numCol="1" anchor="t" anchorCtr="0" compatLnSpc="1">
                <a:prstTxWarp prst="textNoShape">
                  <a:avLst/>
                </a:prstTxWarp>
              </a:bodyPr>
              <a:lstStyle/>
              <a:p>
                <a:endParaRPr lang="en-US" sz="1796"/>
              </a:p>
            </p:txBody>
          </p:sp>
          <p:sp>
            <p:nvSpPr>
              <p:cNvPr id="63" name="Freeform 93">
                <a:extLst>
                  <a:ext uri="{FF2B5EF4-FFF2-40B4-BE49-F238E27FC236}">
                    <a16:creationId xmlns:a16="http://schemas.microsoft.com/office/drawing/2014/main" id="{683C804B-DC5E-4859-94C0-ED3C08F65274}"/>
                  </a:ext>
                </a:extLst>
              </p:cNvPr>
              <p:cNvSpPr>
                <a:spLocks/>
              </p:cNvSpPr>
              <p:nvPr/>
            </p:nvSpPr>
            <p:spPr bwMode="auto">
              <a:xfrm>
                <a:off x="5002213" y="1187450"/>
                <a:ext cx="139700" cy="109538"/>
              </a:xfrm>
              <a:custGeom>
                <a:avLst/>
                <a:gdLst>
                  <a:gd name="T0" fmla="*/ 0 w 88"/>
                  <a:gd name="T1" fmla="*/ 0 h 69"/>
                  <a:gd name="T2" fmla="*/ 33 w 88"/>
                  <a:gd name="T3" fmla="*/ 41 h 69"/>
                  <a:gd name="T4" fmla="*/ 88 w 88"/>
                  <a:gd name="T5" fmla="*/ 41 h 69"/>
                  <a:gd name="T6" fmla="*/ 88 w 88"/>
                  <a:gd name="T7" fmla="*/ 69 h 69"/>
                </a:gdLst>
                <a:ahLst/>
                <a:cxnLst>
                  <a:cxn ang="0">
                    <a:pos x="T0" y="T1"/>
                  </a:cxn>
                  <a:cxn ang="0">
                    <a:pos x="T2" y="T3"/>
                  </a:cxn>
                  <a:cxn ang="0">
                    <a:pos x="T4" y="T5"/>
                  </a:cxn>
                  <a:cxn ang="0">
                    <a:pos x="T6" y="T7"/>
                  </a:cxn>
                </a:cxnLst>
                <a:rect l="0" t="0" r="r" b="b"/>
                <a:pathLst>
                  <a:path w="88" h="69">
                    <a:moveTo>
                      <a:pt x="0" y="0"/>
                    </a:moveTo>
                    <a:lnTo>
                      <a:pt x="33" y="41"/>
                    </a:lnTo>
                    <a:lnTo>
                      <a:pt x="88" y="41"/>
                    </a:lnTo>
                    <a:lnTo>
                      <a:pt x="88" y="69"/>
                    </a:lnTo>
                  </a:path>
                </a:pathLst>
              </a:custGeom>
              <a:noFill/>
              <a:ln w="28575" cap="flat">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250" tIns="45624" rIns="91250" bIns="45624" numCol="1" anchor="t" anchorCtr="0" compatLnSpc="1">
                <a:prstTxWarp prst="textNoShape">
                  <a:avLst/>
                </a:prstTxWarp>
              </a:bodyPr>
              <a:lstStyle/>
              <a:p>
                <a:endParaRPr lang="en-US" sz="1796"/>
              </a:p>
            </p:txBody>
          </p:sp>
          <p:sp>
            <p:nvSpPr>
              <p:cNvPr id="64" name="Freeform 94">
                <a:extLst>
                  <a:ext uri="{FF2B5EF4-FFF2-40B4-BE49-F238E27FC236}">
                    <a16:creationId xmlns:a16="http://schemas.microsoft.com/office/drawing/2014/main" id="{2BB8F0C2-661F-47DC-B182-C0734D78C0DA}"/>
                  </a:ext>
                </a:extLst>
              </p:cNvPr>
              <p:cNvSpPr>
                <a:spLocks/>
              </p:cNvSpPr>
              <p:nvPr/>
            </p:nvSpPr>
            <p:spPr bwMode="auto">
              <a:xfrm>
                <a:off x="4945063" y="1357313"/>
                <a:ext cx="196850" cy="165100"/>
              </a:xfrm>
              <a:custGeom>
                <a:avLst/>
                <a:gdLst>
                  <a:gd name="T0" fmla="*/ 36 w 124"/>
                  <a:gd name="T1" fmla="*/ 104 h 104"/>
                  <a:gd name="T2" fmla="*/ 69 w 124"/>
                  <a:gd name="T3" fmla="*/ 66 h 104"/>
                  <a:gd name="T4" fmla="*/ 124 w 124"/>
                  <a:gd name="T5" fmla="*/ 66 h 104"/>
                  <a:gd name="T6" fmla="*/ 124 w 124"/>
                  <a:gd name="T7" fmla="*/ 0 h 104"/>
                  <a:gd name="T8" fmla="*/ 0 w 124"/>
                  <a:gd name="T9" fmla="*/ 0 h 104"/>
                </a:gdLst>
                <a:ahLst/>
                <a:cxnLst>
                  <a:cxn ang="0">
                    <a:pos x="T0" y="T1"/>
                  </a:cxn>
                  <a:cxn ang="0">
                    <a:pos x="T2" y="T3"/>
                  </a:cxn>
                  <a:cxn ang="0">
                    <a:pos x="T4" y="T5"/>
                  </a:cxn>
                  <a:cxn ang="0">
                    <a:pos x="T6" y="T7"/>
                  </a:cxn>
                  <a:cxn ang="0">
                    <a:pos x="T8" y="T9"/>
                  </a:cxn>
                </a:cxnLst>
                <a:rect l="0" t="0" r="r" b="b"/>
                <a:pathLst>
                  <a:path w="124" h="104">
                    <a:moveTo>
                      <a:pt x="36" y="104"/>
                    </a:moveTo>
                    <a:lnTo>
                      <a:pt x="69" y="66"/>
                    </a:lnTo>
                    <a:lnTo>
                      <a:pt x="124" y="66"/>
                    </a:lnTo>
                    <a:lnTo>
                      <a:pt x="124" y="0"/>
                    </a:lnTo>
                    <a:lnTo>
                      <a:pt x="0" y="0"/>
                    </a:lnTo>
                  </a:path>
                </a:pathLst>
              </a:custGeom>
              <a:noFill/>
              <a:ln w="28575" cap="flat">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250" tIns="45624" rIns="91250" bIns="45624" numCol="1" anchor="t" anchorCtr="0" compatLnSpc="1">
                <a:prstTxWarp prst="textNoShape">
                  <a:avLst/>
                </a:prstTxWarp>
              </a:bodyPr>
              <a:lstStyle/>
              <a:p>
                <a:endParaRPr lang="en-US" sz="1796"/>
              </a:p>
            </p:txBody>
          </p:sp>
          <p:sp>
            <p:nvSpPr>
              <p:cNvPr id="65" name="Freeform 95">
                <a:extLst>
                  <a:ext uri="{FF2B5EF4-FFF2-40B4-BE49-F238E27FC236}">
                    <a16:creationId xmlns:a16="http://schemas.microsoft.com/office/drawing/2014/main" id="{F6E4F610-A868-46D6-980A-10152DDC585F}"/>
                  </a:ext>
                </a:extLst>
              </p:cNvPr>
              <p:cNvSpPr>
                <a:spLocks/>
              </p:cNvSpPr>
              <p:nvPr/>
            </p:nvSpPr>
            <p:spPr bwMode="auto">
              <a:xfrm>
                <a:off x="5141913" y="1108075"/>
                <a:ext cx="549275" cy="79375"/>
              </a:xfrm>
              <a:custGeom>
                <a:avLst/>
                <a:gdLst>
                  <a:gd name="T0" fmla="*/ 146 w 146"/>
                  <a:gd name="T1" fmla="*/ 21 h 21"/>
                  <a:gd name="T2" fmla="*/ 146 w 146"/>
                  <a:gd name="T3" fmla="*/ 12 h 21"/>
                  <a:gd name="T4" fmla="*/ 133 w 146"/>
                  <a:gd name="T5" fmla="*/ 0 h 21"/>
                  <a:gd name="T6" fmla="*/ 13 w 146"/>
                  <a:gd name="T7" fmla="*/ 0 h 21"/>
                  <a:gd name="T8" fmla="*/ 0 w 146"/>
                  <a:gd name="T9" fmla="*/ 12 h 21"/>
                  <a:gd name="T10" fmla="*/ 0 w 146"/>
                  <a:gd name="T11" fmla="*/ 21 h 21"/>
                </a:gdLst>
                <a:ahLst/>
                <a:cxnLst>
                  <a:cxn ang="0">
                    <a:pos x="T0" y="T1"/>
                  </a:cxn>
                  <a:cxn ang="0">
                    <a:pos x="T2" y="T3"/>
                  </a:cxn>
                  <a:cxn ang="0">
                    <a:pos x="T4" y="T5"/>
                  </a:cxn>
                  <a:cxn ang="0">
                    <a:pos x="T6" y="T7"/>
                  </a:cxn>
                  <a:cxn ang="0">
                    <a:pos x="T8" y="T9"/>
                  </a:cxn>
                  <a:cxn ang="0">
                    <a:pos x="T10" y="T11"/>
                  </a:cxn>
                </a:cxnLst>
                <a:rect l="0" t="0" r="r" b="b"/>
                <a:pathLst>
                  <a:path w="146" h="21">
                    <a:moveTo>
                      <a:pt x="146" y="21"/>
                    </a:moveTo>
                    <a:cubicBezTo>
                      <a:pt x="146" y="12"/>
                      <a:pt x="146" y="12"/>
                      <a:pt x="146" y="12"/>
                    </a:cubicBezTo>
                    <a:cubicBezTo>
                      <a:pt x="146" y="5"/>
                      <a:pt x="140" y="0"/>
                      <a:pt x="133" y="0"/>
                    </a:cubicBezTo>
                    <a:cubicBezTo>
                      <a:pt x="13" y="0"/>
                      <a:pt x="13" y="0"/>
                      <a:pt x="13" y="0"/>
                    </a:cubicBezTo>
                    <a:cubicBezTo>
                      <a:pt x="6" y="0"/>
                      <a:pt x="0" y="5"/>
                      <a:pt x="0" y="12"/>
                    </a:cubicBezTo>
                    <a:cubicBezTo>
                      <a:pt x="0" y="21"/>
                      <a:pt x="0" y="21"/>
                      <a:pt x="0" y="21"/>
                    </a:cubicBezTo>
                  </a:path>
                </a:pathLst>
              </a:custGeom>
              <a:noFill/>
              <a:ln w="28575" cap="flat">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250" tIns="45624" rIns="91250" bIns="45624" numCol="1" anchor="t" anchorCtr="0" compatLnSpc="1">
                <a:prstTxWarp prst="textNoShape">
                  <a:avLst/>
                </a:prstTxWarp>
              </a:bodyPr>
              <a:lstStyle/>
              <a:p>
                <a:endParaRPr lang="en-US" sz="1796"/>
              </a:p>
            </p:txBody>
          </p:sp>
          <p:sp>
            <p:nvSpPr>
              <p:cNvPr id="66" name="Freeform 96">
                <a:extLst>
                  <a:ext uri="{FF2B5EF4-FFF2-40B4-BE49-F238E27FC236}">
                    <a16:creationId xmlns:a16="http://schemas.microsoft.com/office/drawing/2014/main" id="{26017DC8-3C19-481B-ACE5-1B0454089F63}"/>
                  </a:ext>
                </a:extLst>
              </p:cNvPr>
              <p:cNvSpPr>
                <a:spLocks/>
              </p:cNvSpPr>
              <p:nvPr/>
            </p:nvSpPr>
            <p:spPr bwMode="auto">
              <a:xfrm>
                <a:off x="5141913" y="1522413"/>
                <a:ext cx="549275" cy="84138"/>
              </a:xfrm>
              <a:custGeom>
                <a:avLst/>
                <a:gdLst>
                  <a:gd name="T0" fmla="*/ 146 w 146"/>
                  <a:gd name="T1" fmla="*/ 0 h 22"/>
                  <a:gd name="T2" fmla="*/ 146 w 146"/>
                  <a:gd name="T3" fmla="*/ 10 h 22"/>
                  <a:gd name="T4" fmla="*/ 133 w 146"/>
                  <a:gd name="T5" fmla="*/ 22 h 22"/>
                  <a:gd name="T6" fmla="*/ 13 w 146"/>
                  <a:gd name="T7" fmla="*/ 22 h 22"/>
                  <a:gd name="T8" fmla="*/ 0 w 146"/>
                  <a:gd name="T9" fmla="*/ 10 h 22"/>
                  <a:gd name="T10" fmla="*/ 0 w 146"/>
                  <a:gd name="T11" fmla="*/ 0 h 22"/>
                </a:gdLst>
                <a:ahLst/>
                <a:cxnLst>
                  <a:cxn ang="0">
                    <a:pos x="T0" y="T1"/>
                  </a:cxn>
                  <a:cxn ang="0">
                    <a:pos x="T2" y="T3"/>
                  </a:cxn>
                  <a:cxn ang="0">
                    <a:pos x="T4" y="T5"/>
                  </a:cxn>
                  <a:cxn ang="0">
                    <a:pos x="T6" y="T7"/>
                  </a:cxn>
                  <a:cxn ang="0">
                    <a:pos x="T8" y="T9"/>
                  </a:cxn>
                  <a:cxn ang="0">
                    <a:pos x="T10" y="T11"/>
                  </a:cxn>
                </a:cxnLst>
                <a:rect l="0" t="0" r="r" b="b"/>
                <a:pathLst>
                  <a:path w="146" h="22">
                    <a:moveTo>
                      <a:pt x="146" y="0"/>
                    </a:moveTo>
                    <a:cubicBezTo>
                      <a:pt x="146" y="10"/>
                      <a:pt x="146" y="10"/>
                      <a:pt x="146" y="10"/>
                    </a:cubicBezTo>
                    <a:cubicBezTo>
                      <a:pt x="146" y="16"/>
                      <a:pt x="140" y="22"/>
                      <a:pt x="133" y="22"/>
                    </a:cubicBezTo>
                    <a:cubicBezTo>
                      <a:pt x="13" y="22"/>
                      <a:pt x="13" y="22"/>
                      <a:pt x="13" y="22"/>
                    </a:cubicBezTo>
                    <a:cubicBezTo>
                      <a:pt x="6" y="22"/>
                      <a:pt x="0" y="16"/>
                      <a:pt x="0" y="10"/>
                    </a:cubicBezTo>
                    <a:cubicBezTo>
                      <a:pt x="0" y="0"/>
                      <a:pt x="0" y="0"/>
                      <a:pt x="0" y="0"/>
                    </a:cubicBezTo>
                  </a:path>
                </a:pathLst>
              </a:custGeom>
              <a:noFill/>
              <a:ln w="28575" cap="flat">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250" tIns="45624" rIns="91250" bIns="45624" numCol="1" anchor="t" anchorCtr="0" compatLnSpc="1">
                <a:prstTxWarp prst="textNoShape">
                  <a:avLst/>
                </a:prstTxWarp>
              </a:bodyPr>
              <a:lstStyle/>
              <a:p>
                <a:endParaRPr lang="en-US" sz="1796"/>
              </a:p>
            </p:txBody>
          </p:sp>
        </p:grpSp>
      </p:grpSp>
      <p:grpSp>
        <p:nvGrpSpPr>
          <p:cNvPr id="124" name="Group 123">
            <a:extLst>
              <a:ext uri="{FF2B5EF4-FFF2-40B4-BE49-F238E27FC236}">
                <a16:creationId xmlns:a16="http://schemas.microsoft.com/office/drawing/2014/main" id="{A1FDD136-1B44-40F1-8111-65A2C2568276}"/>
              </a:ext>
            </a:extLst>
          </p:cNvPr>
          <p:cNvGrpSpPr/>
          <p:nvPr/>
        </p:nvGrpSpPr>
        <p:grpSpPr>
          <a:xfrm>
            <a:off x="4938313" y="5237584"/>
            <a:ext cx="1081645" cy="1081645"/>
            <a:chOff x="4935900" y="5241354"/>
            <a:chExt cx="1083900" cy="1083900"/>
          </a:xfrm>
        </p:grpSpPr>
        <p:sp>
          <p:nvSpPr>
            <p:cNvPr id="95" name="Oval 94">
              <a:extLst>
                <a:ext uri="{FF2B5EF4-FFF2-40B4-BE49-F238E27FC236}">
                  <a16:creationId xmlns:a16="http://schemas.microsoft.com/office/drawing/2014/main" id="{E1D3E07C-D637-495F-93AA-36F1D06F1842}"/>
                </a:ext>
              </a:extLst>
            </p:cNvPr>
            <p:cNvSpPr/>
            <p:nvPr/>
          </p:nvSpPr>
          <p:spPr>
            <a:xfrm>
              <a:off x="4935900" y="5241354"/>
              <a:ext cx="1083900" cy="1083900"/>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250" tIns="45624" rIns="91250" bIns="45624" numCol="1" spcCol="0" rtlCol="0" fromWordArt="0" anchor="ctr" anchorCtr="0" forceAA="0" compatLnSpc="1">
              <a:prstTxWarp prst="textNoShape">
                <a:avLst/>
              </a:prstTxWarp>
              <a:noAutofit/>
            </a:bodyPr>
            <a:lstStyle/>
            <a:p>
              <a:pPr algn="ctr">
                <a:lnSpc>
                  <a:spcPct val="90000"/>
                </a:lnSpc>
                <a:spcBef>
                  <a:spcPts val="1198"/>
                </a:spcBef>
              </a:pPr>
              <a:endParaRPr lang="en-US" sz="1796">
                <a:solidFill>
                  <a:schemeClr val="tx1"/>
                </a:solidFill>
              </a:endParaRPr>
            </a:p>
          </p:txBody>
        </p:sp>
        <p:grpSp>
          <p:nvGrpSpPr>
            <p:cNvPr id="34" name="Group 33">
              <a:extLst>
                <a:ext uri="{FF2B5EF4-FFF2-40B4-BE49-F238E27FC236}">
                  <a16:creationId xmlns:a16="http://schemas.microsoft.com/office/drawing/2014/main" id="{E0D5954A-1DC0-4E27-8694-7C6DD9081336}"/>
                </a:ext>
              </a:extLst>
            </p:cNvPr>
            <p:cNvGrpSpPr/>
            <p:nvPr/>
          </p:nvGrpSpPr>
          <p:grpSpPr>
            <a:xfrm>
              <a:off x="5217592" y="5470806"/>
              <a:ext cx="511579" cy="674449"/>
              <a:chOff x="914400" y="756997"/>
              <a:chExt cx="777875" cy="1025526"/>
            </a:xfrm>
          </p:grpSpPr>
          <p:sp>
            <p:nvSpPr>
              <p:cNvPr id="35" name="Line 99">
                <a:extLst>
                  <a:ext uri="{FF2B5EF4-FFF2-40B4-BE49-F238E27FC236}">
                    <a16:creationId xmlns:a16="http://schemas.microsoft.com/office/drawing/2014/main" id="{9DD711E2-CC11-4F49-9363-B2A74A4EEA40}"/>
                  </a:ext>
                </a:extLst>
              </p:cNvPr>
              <p:cNvSpPr>
                <a:spLocks noChangeShapeType="1"/>
              </p:cNvSpPr>
              <p:nvPr/>
            </p:nvSpPr>
            <p:spPr bwMode="auto">
              <a:xfrm>
                <a:off x="1303337" y="1425335"/>
                <a:ext cx="0" cy="0"/>
              </a:xfrm>
              <a:prstGeom prst="line">
                <a:avLst/>
              </a:prstGeom>
              <a:noFill/>
              <a:ln w="28575" cap="flat">
                <a:solidFill>
                  <a:schemeClr val="bg1"/>
                </a:solidFill>
                <a:prstDash val="solid"/>
                <a:miter lim="800000"/>
                <a:headEnd/>
                <a:tailEnd/>
              </a:ln>
              <a:extLst>
                <a:ext uri="{909E8E84-426E-40DD-AFC4-6F175D3DCCD1}">
                  <a14:hiddenFill xmlns:a14="http://schemas.microsoft.com/office/drawing/2010/main">
                    <a:noFill/>
                  </a14:hiddenFill>
                </a:ext>
              </a:extLst>
            </p:spPr>
            <p:txBody>
              <a:bodyPr vert="horz" wrap="square" lIns="91250" tIns="45624" rIns="91250" bIns="45624" numCol="1" anchor="t" anchorCtr="0" compatLnSpc="1">
                <a:prstTxWarp prst="textNoShape">
                  <a:avLst/>
                </a:prstTxWarp>
              </a:bodyPr>
              <a:lstStyle/>
              <a:p>
                <a:endParaRPr lang="en-US" sz="1796"/>
              </a:p>
            </p:txBody>
          </p:sp>
          <p:sp>
            <p:nvSpPr>
              <p:cNvPr id="36" name="Freeform 246">
                <a:extLst>
                  <a:ext uri="{FF2B5EF4-FFF2-40B4-BE49-F238E27FC236}">
                    <a16:creationId xmlns:a16="http://schemas.microsoft.com/office/drawing/2014/main" id="{0CBA7581-B83F-4015-9CD7-7873CFE058F0}"/>
                  </a:ext>
                </a:extLst>
              </p:cNvPr>
              <p:cNvSpPr>
                <a:spLocks/>
              </p:cNvSpPr>
              <p:nvPr/>
            </p:nvSpPr>
            <p:spPr bwMode="auto">
              <a:xfrm>
                <a:off x="1039812" y="1474547"/>
                <a:ext cx="527050" cy="195263"/>
              </a:xfrm>
              <a:custGeom>
                <a:avLst/>
                <a:gdLst>
                  <a:gd name="T0" fmla="*/ 140 w 140"/>
                  <a:gd name="T1" fmla="*/ 52 h 52"/>
                  <a:gd name="T2" fmla="*/ 76 w 140"/>
                  <a:gd name="T3" fmla="*/ 2 h 52"/>
                  <a:gd name="T4" fmla="*/ 65 w 140"/>
                  <a:gd name="T5" fmla="*/ 3 h 52"/>
                  <a:gd name="T6" fmla="*/ 0 w 140"/>
                  <a:gd name="T7" fmla="*/ 52 h 52"/>
                </a:gdLst>
                <a:ahLst/>
                <a:cxnLst>
                  <a:cxn ang="0">
                    <a:pos x="T0" y="T1"/>
                  </a:cxn>
                  <a:cxn ang="0">
                    <a:pos x="T2" y="T3"/>
                  </a:cxn>
                  <a:cxn ang="0">
                    <a:pos x="T4" y="T5"/>
                  </a:cxn>
                  <a:cxn ang="0">
                    <a:pos x="T6" y="T7"/>
                  </a:cxn>
                </a:cxnLst>
                <a:rect l="0" t="0" r="r" b="b"/>
                <a:pathLst>
                  <a:path w="140" h="52">
                    <a:moveTo>
                      <a:pt x="140" y="52"/>
                    </a:moveTo>
                    <a:cubicBezTo>
                      <a:pt x="140" y="52"/>
                      <a:pt x="79" y="5"/>
                      <a:pt x="76" y="2"/>
                    </a:cubicBezTo>
                    <a:cubicBezTo>
                      <a:pt x="74" y="0"/>
                      <a:pt x="68" y="0"/>
                      <a:pt x="65" y="3"/>
                    </a:cubicBezTo>
                    <a:cubicBezTo>
                      <a:pt x="61" y="6"/>
                      <a:pt x="0" y="52"/>
                      <a:pt x="0" y="52"/>
                    </a:cubicBezTo>
                  </a:path>
                </a:pathLst>
              </a:custGeom>
              <a:noFill/>
              <a:ln w="28575"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250" tIns="45624" rIns="91250" bIns="45624" numCol="1" anchor="t" anchorCtr="0" compatLnSpc="1">
                <a:prstTxWarp prst="textNoShape">
                  <a:avLst/>
                </a:prstTxWarp>
              </a:bodyPr>
              <a:lstStyle/>
              <a:p>
                <a:endParaRPr lang="en-US" sz="1796"/>
              </a:p>
            </p:txBody>
          </p:sp>
          <p:sp>
            <p:nvSpPr>
              <p:cNvPr id="37" name="Freeform 247">
                <a:extLst>
                  <a:ext uri="{FF2B5EF4-FFF2-40B4-BE49-F238E27FC236}">
                    <a16:creationId xmlns:a16="http://schemas.microsoft.com/office/drawing/2014/main" id="{82F1136F-AF71-4EAC-9963-A1F497BE13F1}"/>
                  </a:ext>
                </a:extLst>
              </p:cNvPr>
              <p:cNvSpPr>
                <a:spLocks/>
              </p:cNvSpPr>
              <p:nvPr/>
            </p:nvSpPr>
            <p:spPr bwMode="auto">
              <a:xfrm>
                <a:off x="914400" y="1244360"/>
                <a:ext cx="777875" cy="538163"/>
              </a:xfrm>
              <a:custGeom>
                <a:avLst/>
                <a:gdLst>
                  <a:gd name="T0" fmla="*/ 119 w 206"/>
                  <a:gd name="T1" fmla="*/ 69 h 143"/>
                  <a:gd name="T2" fmla="*/ 206 w 206"/>
                  <a:gd name="T3" fmla="*/ 0 h 143"/>
                  <a:gd name="T4" fmla="*/ 206 w 206"/>
                  <a:gd name="T5" fmla="*/ 132 h 143"/>
                  <a:gd name="T6" fmla="*/ 194 w 206"/>
                  <a:gd name="T7" fmla="*/ 143 h 143"/>
                  <a:gd name="T8" fmla="*/ 12 w 206"/>
                  <a:gd name="T9" fmla="*/ 143 h 143"/>
                  <a:gd name="T10" fmla="*/ 0 w 206"/>
                  <a:gd name="T11" fmla="*/ 132 h 143"/>
                  <a:gd name="T12" fmla="*/ 0 w 206"/>
                  <a:gd name="T13" fmla="*/ 0 h 143"/>
                  <a:gd name="T14" fmla="*/ 87 w 206"/>
                  <a:gd name="T15" fmla="*/ 69 h 1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6" h="143">
                    <a:moveTo>
                      <a:pt x="119" y="69"/>
                    </a:moveTo>
                    <a:cubicBezTo>
                      <a:pt x="206" y="0"/>
                      <a:pt x="206" y="0"/>
                      <a:pt x="206" y="0"/>
                    </a:cubicBezTo>
                    <a:cubicBezTo>
                      <a:pt x="206" y="132"/>
                      <a:pt x="206" y="132"/>
                      <a:pt x="206" y="132"/>
                    </a:cubicBezTo>
                    <a:cubicBezTo>
                      <a:pt x="206" y="138"/>
                      <a:pt x="200" y="143"/>
                      <a:pt x="194" y="143"/>
                    </a:cubicBezTo>
                    <a:cubicBezTo>
                      <a:pt x="12" y="143"/>
                      <a:pt x="12" y="143"/>
                      <a:pt x="12" y="143"/>
                    </a:cubicBezTo>
                    <a:cubicBezTo>
                      <a:pt x="6" y="143"/>
                      <a:pt x="0" y="138"/>
                      <a:pt x="0" y="132"/>
                    </a:cubicBezTo>
                    <a:cubicBezTo>
                      <a:pt x="0" y="0"/>
                      <a:pt x="0" y="0"/>
                      <a:pt x="0" y="0"/>
                    </a:cubicBezTo>
                    <a:cubicBezTo>
                      <a:pt x="87" y="69"/>
                      <a:pt x="87" y="69"/>
                      <a:pt x="87" y="69"/>
                    </a:cubicBezTo>
                  </a:path>
                </a:pathLst>
              </a:custGeom>
              <a:noFill/>
              <a:ln w="28575" cap="flat">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250" tIns="45624" rIns="91250" bIns="45624" numCol="1" anchor="t" anchorCtr="0" compatLnSpc="1">
                <a:prstTxWarp prst="textNoShape">
                  <a:avLst/>
                </a:prstTxWarp>
              </a:bodyPr>
              <a:lstStyle/>
              <a:p>
                <a:endParaRPr lang="en-US" sz="1796"/>
              </a:p>
            </p:txBody>
          </p:sp>
          <p:sp>
            <p:nvSpPr>
              <p:cNvPr id="38" name="Freeform 248">
                <a:extLst>
                  <a:ext uri="{FF2B5EF4-FFF2-40B4-BE49-F238E27FC236}">
                    <a16:creationId xmlns:a16="http://schemas.microsoft.com/office/drawing/2014/main" id="{45EF1E9A-BF3C-4D60-8986-A8EDD33FDBD7}"/>
                  </a:ext>
                </a:extLst>
              </p:cNvPr>
              <p:cNvSpPr>
                <a:spLocks/>
              </p:cNvSpPr>
              <p:nvPr/>
            </p:nvSpPr>
            <p:spPr bwMode="auto">
              <a:xfrm>
                <a:off x="993775" y="756997"/>
                <a:ext cx="619125" cy="463550"/>
              </a:xfrm>
              <a:custGeom>
                <a:avLst/>
                <a:gdLst>
                  <a:gd name="T0" fmla="*/ 390 w 390"/>
                  <a:gd name="T1" fmla="*/ 292 h 292"/>
                  <a:gd name="T2" fmla="*/ 390 w 390"/>
                  <a:gd name="T3" fmla="*/ 0 h 292"/>
                  <a:gd name="T4" fmla="*/ 0 w 390"/>
                  <a:gd name="T5" fmla="*/ 0 h 292"/>
                  <a:gd name="T6" fmla="*/ 0 w 390"/>
                  <a:gd name="T7" fmla="*/ 292 h 292"/>
                </a:gdLst>
                <a:ahLst/>
                <a:cxnLst>
                  <a:cxn ang="0">
                    <a:pos x="T0" y="T1"/>
                  </a:cxn>
                  <a:cxn ang="0">
                    <a:pos x="T2" y="T3"/>
                  </a:cxn>
                  <a:cxn ang="0">
                    <a:pos x="T4" y="T5"/>
                  </a:cxn>
                  <a:cxn ang="0">
                    <a:pos x="T6" y="T7"/>
                  </a:cxn>
                </a:cxnLst>
                <a:rect l="0" t="0" r="r" b="b"/>
                <a:pathLst>
                  <a:path w="390" h="292">
                    <a:moveTo>
                      <a:pt x="390" y="292"/>
                    </a:moveTo>
                    <a:lnTo>
                      <a:pt x="390" y="0"/>
                    </a:lnTo>
                    <a:lnTo>
                      <a:pt x="0" y="0"/>
                    </a:lnTo>
                    <a:lnTo>
                      <a:pt x="0" y="292"/>
                    </a:lnTo>
                  </a:path>
                </a:pathLst>
              </a:custGeom>
              <a:noFill/>
              <a:ln w="28575" cap="flat">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250" tIns="45624" rIns="91250" bIns="45624" numCol="1" anchor="t" anchorCtr="0" compatLnSpc="1">
                <a:prstTxWarp prst="textNoShape">
                  <a:avLst/>
                </a:prstTxWarp>
              </a:bodyPr>
              <a:lstStyle/>
              <a:p>
                <a:endParaRPr lang="en-US" sz="1796"/>
              </a:p>
            </p:txBody>
          </p:sp>
          <p:sp>
            <p:nvSpPr>
              <p:cNvPr id="39" name="Freeform 249">
                <a:extLst>
                  <a:ext uri="{FF2B5EF4-FFF2-40B4-BE49-F238E27FC236}">
                    <a16:creationId xmlns:a16="http://schemas.microsoft.com/office/drawing/2014/main" id="{36C65C47-113A-427B-A05C-881F8446BFDC}"/>
                  </a:ext>
                </a:extLst>
              </p:cNvPr>
              <p:cNvSpPr>
                <a:spLocks/>
              </p:cNvSpPr>
              <p:nvPr/>
            </p:nvSpPr>
            <p:spPr bwMode="auto">
              <a:xfrm>
                <a:off x="1258887" y="1014172"/>
                <a:ext cx="150813" cy="11113"/>
              </a:xfrm>
              <a:custGeom>
                <a:avLst/>
                <a:gdLst>
                  <a:gd name="T0" fmla="*/ 40 w 40"/>
                  <a:gd name="T1" fmla="*/ 0 h 3"/>
                  <a:gd name="T2" fmla="*/ 28 w 40"/>
                  <a:gd name="T3" fmla="*/ 2 h 3"/>
                  <a:gd name="T4" fmla="*/ 11 w 40"/>
                  <a:gd name="T5" fmla="*/ 3 h 3"/>
                  <a:gd name="T6" fmla="*/ 0 w 40"/>
                  <a:gd name="T7" fmla="*/ 3 h 3"/>
                </a:gdLst>
                <a:ahLst/>
                <a:cxnLst>
                  <a:cxn ang="0">
                    <a:pos x="T0" y="T1"/>
                  </a:cxn>
                  <a:cxn ang="0">
                    <a:pos x="T2" y="T3"/>
                  </a:cxn>
                  <a:cxn ang="0">
                    <a:pos x="T4" y="T5"/>
                  </a:cxn>
                  <a:cxn ang="0">
                    <a:pos x="T6" y="T7"/>
                  </a:cxn>
                </a:cxnLst>
                <a:rect l="0" t="0" r="r" b="b"/>
                <a:pathLst>
                  <a:path w="40" h="3">
                    <a:moveTo>
                      <a:pt x="40" y="0"/>
                    </a:moveTo>
                    <a:cubicBezTo>
                      <a:pt x="38" y="0"/>
                      <a:pt x="34" y="1"/>
                      <a:pt x="28" y="2"/>
                    </a:cubicBezTo>
                    <a:cubicBezTo>
                      <a:pt x="24" y="3"/>
                      <a:pt x="18" y="3"/>
                      <a:pt x="11" y="3"/>
                    </a:cubicBezTo>
                    <a:cubicBezTo>
                      <a:pt x="7" y="3"/>
                      <a:pt x="3" y="3"/>
                      <a:pt x="0" y="3"/>
                    </a:cubicBezTo>
                  </a:path>
                </a:pathLst>
              </a:custGeom>
              <a:noFill/>
              <a:ln w="28575" cap="flat">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250" tIns="45624" rIns="91250" bIns="45624" numCol="1" anchor="t" anchorCtr="0" compatLnSpc="1">
                <a:prstTxWarp prst="textNoShape">
                  <a:avLst/>
                </a:prstTxWarp>
              </a:bodyPr>
              <a:lstStyle/>
              <a:p>
                <a:endParaRPr lang="en-US" sz="1796"/>
              </a:p>
            </p:txBody>
          </p:sp>
          <p:sp>
            <p:nvSpPr>
              <p:cNvPr id="40" name="Freeform 250">
                <a:extLst>
                  <a:ext uri="{FF2B5EF4-FFF2-40B4-BE49-F238E27FC236}">
                    <a16:creationId xmlns:a16="http://schemas.microsoft.com/office/drawing/2014/main" id="{C6F99998-C2F8-4EB9-90AF-FA82B9F9CA41}"/>
                  </a:ext>
                </a:extLst>
              </p:cNvPr>
              <p:cNvSpPr>
                <a:spLocks/>
              </p:cNvSpPr>
              <p:nvPr/>
            </p:nvSpPr>
            <p:spPr bwMode="auto">
              <a:xfrm>
                <a:off x="1179512" y="920510"/>
                <a:ext cx="249238" cy="334963"/>
              </a:xfrm>
              <a:custGeom>
                <a:avLst/>
                <a:gdLst>
                  <a:gd name="T0" fmla="*/ 62 w 66"/>
                  <a:gd name="T1" fmla="*/ 25 h 89"/>
                  <a:gd name="T2" fmla="*/ 51 w 66"/>
                  <a:gd name="T3" fmla="*/ 6 h 89"/>
                  <a:gd name="T4" fmla="*/ 33 w 66"/>
                  <a:gd name="T5" fmla="*/ 0 h 89"/>
                  <a:gd name="T6" fmla="*/ 15 w 66"/>
                  <a:gd name="T7" fmla="*/ 6 h 89"/>
                  <a:gd name="T8" fmla="*/ 0 w 66"/>
                  <a:gd name="T9" fmla="*/ 43 h 89"/>
                  <a:gd name="T10" fmla="*/ 0 w 66"/>
                  <a:gd name="T11" fmla="*/ 43 h 89"/>
                  <a:gd name="T12" fmla="*/ 0 w 66"/>
                  <a:gd name="T13" fmla="*/ 45 h 89"/>
                  <a:gd name="T14" fmla="*/ 15 w 66"/>
                  <a:gd name="T15" fmla="*/ 83 h 89"/>
                  <a:gd name="T16" fmla="*/ 33 w 66"/>
                  <a:gd name="T17" fmla="*/ 89 h 89"/>
                  <a:gd name="T18" fmla="*/ 51 w 66"/>
                  <a:gd name="T19" fmla="*/ 83 h 89"/>
                  <a:gd name="T20" fmla="*/ 66 w 66"/>
                  <a:gd name="T21" fmla="*/ 45 h 89"/>
                  <a:gd name="T22" fmla="*/ 62 w 66"/>
                  <a:gd name="T23" fmla="*/ 25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6" h="89">
                    <a:moveTo>
                      <a:pt x="62" y="25"/>
                    </a:moveTo>
                    <a:cubicBezTo>
                      <a:pt x="59" y="17"/>
                      <a:pt x="55" y="10"/>
                      <a:pt x="51" y="6"/>
                    </a:cubicBezTo>
                    <a:cubicBezTo>
                      <a:pt x="45" y="1"/>
                      <a:pt x="39" y="0"/>
                      <a:pt x="33" y="0"/>
                    </a:cubicBezTo>
                    <a:cubicBezTo>
                      <a:pt x="27" y="0"/>
                      <a:pt x="21" y="1"/>
                      <a:pt x="15" y="6"/>
                    </a:cubicBezTo>
                    <a:cubicBezTo>
                      <a:pt x="8" y="12"/>
                      <a:pt x="0" y="28"/>
                      <a:pt x="0" y="43"/>
                    </a:cubicBezTo>
                    <a:cubicBezTo>
                      <a:pt x="0" y="43"/>
                      <a:pt x="0" y="43"/>
                      <a:pt x="0" y="43"/>
                    </a:cubicBezTo>
                    <a:cubicBezTo>
                      <a:pt x="0" y="44"/>
                      <a:pt x="0" y="45"/>
                      <a:pt x="0" y="45"/>
                    </a:cubicBezTo>
                    <a:cubicBezTo>
                      <a:pt x="0" y="61"/>
                      <a:pt x="8" y="76"/>
                      <a:pt x="15" y="83"/>
                    </a:cubicBezTo>
                    <a:cubicBezTo>
                      <a:pt x="21" y="88"/>
                      <a:pt x="27" y="89"/>
                      <a:pt x="33" y="89"/>
                    </a:cubicBezTo>
                    <a:cubicBezTo>
                      <a:pt x="39" y="89"/>
                      <a:pt x="46" y="88"/>
                      <a:pt x="51" y="83"/>
                    </a:cubicBezTo>
                    <a:cubicBezTo>
                      <a:pt x="58" y="76"/>
                      <a:pt x="66" y="61"/>
                      <a:pt x="66" y="45"/>
                    </a:cubicBezTo>
                    <a:cubicBezTo>
                      <a:pt x="66" y="38"/>
                      <a:pt x="64" y="31"/>
                      <a:pt x="62" y="25"/>
                    </a:cubicBezTo>
                    <a:close/>
                  </a:path>
                </a:pathLst>
              </a:custGeom>
              <a:noFill/>
              <a:ln w="28575" cap="flat">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250" tIns="45624" rIns="91250" bIns="45624" numCol="1" anchor="t" anchorCtr="0" compatLnSpc="1">
                <a:prstTxWarp prst="textNoShape">
                  <a:avLst/>
                </a:prstTxWarp>
              </a:bodyPr>
              <a:lstStyle/>
              <a:p>
                <a:endParaRPr lang="en-US" sz="1796"/>
              </a:p>
            </p:txBody>
          </p:sp>
          <p:sp>
            <p:nvSpPr>
              <p:cNvPr id="41" name="Line 105">
                <a:extLst>
                  <a:ext uri="{FF2B5EF4-FFF2-40B4-BE49-F238E27FC236}">
                    <a16:creationId xmlns:a16="http://schemas.microsoft.com/office/drawing/2014/main" id="{40CC1DB3-CBBD-43DD-AE1F-4C8BBFAB1281}"/>
                  </a:ext>
                </a:extLst>
              </p:cNvPr>
              <p:cNvSpPr>
                <a:spLocks noChangeShapeType="1"/>
              </p:cNvSpPr>
              <p:nvPr/>
            </p:nvSpPr>
            <p:spPr bwMode="auto">
              <a:xfrm>
                <a:off x="1303337" y="1123710"/>
                <a:ext cx="0" cy="127000"/>
              </a:xfrm>
              <a:prstGeom prst="line">
                <a:avLst/>
              </a:prstGeom>
              <a:noFill/>
              <a:ln w="28575"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250" tIns="45624" rIns="91250" bIns="45624" numCol="1" anchor="t" anchorCtr="0" compatLnSpc="1">
                <a:prstTxWarp prst="textNoShape">
                  <a:avLst/>
                </a:prstTxWarp>
              </a:bodyPr>
              <a:lstStyle/>
              <a:p>
                <a:endParaRPr lang="en-US" sz="1796"/>
              </a:p>
            </p:txBody>
          </p:sp>
          <p:sp>
            <p:nvSpPr>
              <p:cNvPr id="42" name="Line 106">
                <a:extLst>
                  <a:ext uri="{FF2B5EF4-FFF2-40B4-BE49-F238E27FC236}">
                    <a16:creationId xmlns:a16="http://schemas.microsoft.com/office/drawing/2014/main" id="{4B66D8A3-74CD-4CEE-B071-86A3727C626F}"/>
                  </a:ext>
                </a:extLst>
              </p:cNvPr>
              <p:cNvSpPr>
                <a:spLocks noChangeShapeType="1"/>
              </p:cNvSpPr>
              <p:nvPr/>
            </p:nvSpPr>
            <p:spPr bwMode="auto">
              <a:xfrm flipH="1">
                <a:off x="1092200" y="1099897"/>
                <a:ext cx="76200" cy="0"/>
              </a:xfrm>
              <a:prstGeom prst="line">
                <a:avLst/>
              </a:prstGeom>
              <a:noFill/>
              <a:ln w="28575"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250" tIns="45624" rIns="91250" bIns="45624" numCol="1" anchor="t" anchorCtr="0" compatLnSpc="1">
                <a:prstTxWarp prst="textNoShape">
                  <a:avLst/>
                </a:prstTxWarp>
              </a:bodyPr>
              <a:lstStyle/>
              <a:p>
                <a:endParaRPr lang="en-US" sz="1796"/>
              </a:p>
            </p:txBody>
          </p:sp>
          <p:sp>
            <p:nvSpPr>
              <p:cNvPr id="43" name="Freeform 253">
                <a:extLst>
                  <a:ext uri="{FF2B5EF4-FFF2-40B4-BE49-F238E27FC236}">
                    <a16:creationId xmlns:a16="http://schemas.microsoft.com/office/drawing/2014/main" id="{6E2A28E8-9F21-4509-B70B-8E8718B4279F}"/>
                  </a:ext>
                </a:extLst>
              </p:cNvPr>
              <p:cNvSpPr>
                <a:spLocks/>
              </p:cNvSpPr>
              <p:nvPr/>
            </p:nvSpPr>
            <p:spPr bwMode="auto">
              <a:xfrm>
                <a:off x="1103312" y="1168160"/>
                <a:ext cx="84138" cy="95250"/>
              </a:xfrm>
              <a:custGeom>
                <a:avLst/>
                <a:gdLst>
                  <a:gd name="T0" fmla="*/ 53 w 53"/>
                  <a:gd name="T1" fmla="*/ 0 h 60"/>
                  <a:gd name="T2" fmla="*/ 19 w 53"/>
                  <a:gd name="T3" fmla="*/ 0 h 60"/>
                  <a:gd name="T4" fmla="*/ 0 w 53"/>
                  <a:gd name="T5" fmla="*/ 60 h 60"/>
                </a:gdLst>
                <a:ahLst/>
                <a:cxnLst>
                  <a:cxn ang="0">
                    <a:pos x="T0" y="T1"/>
                  </a:cxn>
                  <a:cxn ang="0">
                    <a:pos x="T2" y="T3"/>
                  </a:cxn>
                  <a:cxn ang="0">
                    <a:pos x="T4" y="T5"/>
                  </a:cxn>
                </a:cxnLst>
                <a:rect l="0" t="0" r="r" b="b"/>
                <a:pathLst>
                  <a:path w="53" h="60">
                    <a:moveTo>
                      <a:pt x="53" y="0"/>
                    </a:moveTo>
                    <a:lnTo>
                      <a:pt x="19" y="0"/>
                    </a:lnTo>
                    <a:lnTo>
                      <a:pt x="0" y="60"/>
                    </a:lnTo>
                  </a:path>
                </a:pathLst>
              </a:custGeom>
              <a:noFill/>
              <a:ln w="28575"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250" tIns="45624" rIns="91250" bIns="45624" numCol="1" anchor="t" anchorCtr="0" compatLnSpc="1">
                <a:prstTxWarp prst="textNoShape">
                  <a:avLst/>
                </a:prstTxWarp>
              </a:bodyPr>
              <a:lstStyle/>
              <a:p>
                <a:endParaRPr lang="en-US" sz="1796"/>
              </a:p>
            </p:txBody>
          </p:sp>
          <p:sp>
            <p:nvSpPr>
              <p:cNvPr id="44" name="Freeform 254">
                <a:extLst>
                  <a:ext uri="{FF2B5EF4-FFF2-40B4-BE49-F238E27FC236}">
                    <a16:creationId xmlns:a16="http://schemas.microsoft.com/office/drawing/2014/main" id="{1D61B3FC-3D16-4206-BF04-AB3190C5C9FB}"/>
                  </a:ext>
                </a:extLst>
              </p:cNvPr>
              <p:cNvSpPr>
                <a:spLocks/>
              </p:cNvSpPr>
              <p:nvPr/>
            </p:nvSpPr>
            <p:spPr bwMode="auto">
              <a:xfrm>
                <a:off x="1096962" y="950672"/>
                <a:ext cx="85725" cy="77788"/>
              </a:xfrm>
              <a:custGeom>
                <a:avLst/>
                <a:gdLst>
                  <a:gd name="T0" fmla="*/ 54 w 54"/>
                  <a:gd name="T1" fmla="*/ 49 h 49"/>
                  <a:gd name="T2" fmla="*/ 23 w 54"/>
                  <a:gd name="T3" fmla="*/ 49 h 49"/>
                  <a:gd name="T4" fmla="*/ 0 w 54"/>
                  <a:gd name="T5" fmla="*/ 0 h 49"/>
                </a:gdLst>
                <a:ahLst/>
                <a:cxnLst>
                  <a:cxn ang="0">
                    <a:pos x="T0" y="T1"/>
                  </a:cxn>
                  <a:cxn ang="0">
                    <a:pos x="T2" y="T3"/>
                  </a:cxn>
                  <a:cxn ang="0">
                    <a:pos x="T4" y="T5"/>
                  </a:cxn>
                </a:cxnLst>
                <a:rect l="0" t="0" r="r" b="b"/>
                <a:pathLst>
                  <a:path w="54" h="49">
                    <a:moveTo>
                      <a:pt x="54" y="49"/>
                    </a:moveTo>
                    <a:lnTo>
                      <a:pt x="23" y="49"/>
                    </a:lnTo>
                    <a:lnTo>
                      <a:pt x="0" y="0"/>
                    </a:lnTo>
                  </a:path>
                </a:pathLst>
              </a:custGeom>
              <a:noFill/>
              <a:ln w="28575"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250" tIns="45624" rIns="91250" bIns="45624" numCol="1" anchor="t" anchorCtr="0" compatLnSpc="1">
                <a:prstTxWarp prst="textNoShape">
                  <a:avLst/>
                </a:prstTxWarp>
              </a:bodyPr>
              <a:lstStyle/>
              <a:p>
                <a:endParaRPr lang="en-US" sz="1796"/>
              </a:p>
            </p:txBody>
          </p:sp>
          <p:sp>
            <p:nvSpPr>
              <p:cNvPr id="45" name="Line 109">
                <a:extLst>
                  <a:ext uri="{FF2B5EF4-FFF2-40B4-BE49-F238E27FC236}">
                    <a16:creationId xmlns:a16="http://schemas.microsoft.com/office/drawing/2014/main" id="{8F43B623-5117-4964-A1F7-49E9D350833F}"/>
                  </a:ext>
                </a:extLst>
              </p:cNvPr>
              <p:cNvSpPr>
                <a:spLocks noChangeShapeType="1"/>
              </p:cNvSpPr>
              <p:nvPr/>
            </p:nvSpPr>
            <p:spPr bwMode="auto">
              <a:xfrm>
                <a:off x="1439862" y="1099897"/>
                <a:ext cx="74613" cy="0"/>
              </a:xfrm>
              <a:prstGeom prst="line">
                <a:avLst/>
              </a:prstGeom>
              <a:noFill/>
              <a:ln w="28575"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250" tIns="45624" rIns="91250" bIns="45624" numCol="1" anchor="t" anchorCtr="0" compatLnSpc="1">
                <a:prstTxWarp prst="textNoShape">
                  <a:avLst/>
                </a:prstTxWarp>
              </a:bodyPr>
              <a:lstStyle/>
              <a:p>
                <a:endParaRPr lang="en-US" sz="1796"/>
              </a:p>
            </p:txBody>
          </p:sp>
          <p:sp>
            <p:nvSpPr>
              <p:cNvPr id="46" name="Freeform 256">
                <a:extLst>
                  <a:ext uri="{FF2B5EF4-FFF2-40B4-BE49-F238E27FC236}">
                    <a16:creationId xmlns:a16="http://schemas.microsoft.com/office/drawing/2014/main" id="{CE6880C7-E5B6-46DB-BD68-80F2A6454E60}"/>
                  </a:ext>
                </a:extLst>
              </p:cNvPr>
              <p:cNvSpPr>
                <a:spLocks/>
              </p:cNvSpPr>
              <p:nvPr/>
            </p:nvSpPr>
            <p:spPr bwMode="auto">
              <a:xfrm>
                <a:off x="1420812" y="1168160"/>
                <a:ext cx="82550" cy="95250"/>
              </a:xfrm>
              <a:custGeom>
                <a:avLst/>
                <a:gdLst>
                  <a:gd name="T0" fmla="*/ 0 w 52"/>
                  <a:gd name="T1" fmla="*/ 0 h 60"/>
                  <a:gd name="T2" fmla="*/ 33 w 52"/>
                  <a:gd name="T3" fmla="*/ 0 h 60"/>
                  <a:gd name="T4" fmla="*/ 52 w 52"/>
                  <a:gd name="T5" fmla="*/ 60 h 60"/>
                </a:gdLst>
                <a:ahLst/>
                <a:cxnLst>
                  <a:cxn ang="0">
                    <a:pos x="T0" y="T1"/>
                  </a:cxn>
                  <a:cxn ang="0">
                    <a:pos x="T2" y="T3"/>
                  </a:cxn>
                  <a:cxn ang="0">
                    <a:pos x="T4" y="T5"/>
                  </a:cxn>
                </a:cxnLst>
                <a:rect l="0" t="0" r="r" b="b"/>
                <a:pathLst>
                  <a:path w="52" h="60">
                    <a:moveTo>
                      <a:pt x="0" y="0"/>
                    </a:moveTo>
                    <a:lnTo>
                      <a:pt x="33" y="0"/>
                    </a:lnTo>
                    <a:lnTo>
                      <a:pt x="52" y="60"/>
                    </a:lnTo>
                  </a:path>
                </a:pathLst>
              </a:custGeom>
              <a:noFill/>
              <a:ln w="28575"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250" tIns="45624" rIns="91250" bIns="45624" numCol="1" anchor="t" anchorCtr="0" compatLnSpc="1">
                <a:prstTxWarp prst="textNoShape">
                  <a:avLst/>
                </a:prstTxWarp>
              </a:bodyPr>
              <a:lstStyle/>
              <a:p>
                <a:endParaRPr lang="en-US" sz="1796"/>
              </a:p>
            </p:txBody>
          </p:sp>
          <p:sp>
            <p:nvSpPr>
              <p:cNvPr id="47" name="Freeform 257">
                <a:extLst>
                  <a:ext uri="{FF2B5EF4-FFF2-40B4-BE49-F238E27FC236}">
                    <a16:creationId xmlns:a16="http://schemas.microsoft.com/office/drawing/2014/main" id="{4AFAFC18-6854-4ACB-B5E9-8D7654B6E37A}"/>
                  </a:ext>
                </a:extLst>
              </p:cNvPr>
              <p:cNvSpPr>
                <a:spLocks/>
              </p:cNvSpPr>
              <p:nvPr/>
            </p:nvSpPr>
            <p:spPr bwMode="auto">
              <a:xfrm>
                <a:off x="1423987" y="950672"/>
                <a:ext cx="87313" cy="77788"/>
              </a:xfrm>
              <a:custGeom>
                <a:avLst/>
                <a:gdLst>
                  <a:gd name="T0" fmla="*/ 0 w 55"/>
                  <a:gd name="T1" fmla="*/ 49 h 49"/>
                  <a:gd name="T2" fmla="*/ 31 w 55"/>
                  <a:gd name="T3" fmla="*/ 49 h 49"/>
                  <a:gd name="T4" fmla="*/ 55 w 55"/>
                  <a:gd name="T5" fmla="*/ 0 h 49"/>
                </a:gdLst>
                <a:ahLst/>
                <a:cxnLst>
                  <a:cxn ang="0">
                    <a:pos x="T0" y="T1"/>
                  </a:cxn>
                  <a:cxn ang="0">
                    <a:pos x="T2" y="T3"/>
                  </a:cxn>
                  <a:cxn ang="0">
                    <a:pos x="T4" y="T5"/>
                  </a:cxn>
                </a:cxnLst>
                <a:rect l="0" t="0" r="r" b="b"/>
                <a:pathLst>
                  <a:path w="55" h="49">
                    <a:moveTo>
                      <a:pt x="0" y="49"/>
                    </a:moveTo>
                    <a:lnTo>
                      <a:pt x="31" y="49"/>
                    </a:lnTo>
                    <a:lnTo>
                      <a:pt x="55" y="0"/>
                    </a:lnTo>
                  </a:path>
                </a:pathLst>
              </a:custGeom>
              <a:noFill/>
              <a:ln w="28575"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250" tIns="45624" rIns="91250" bIns="45624" numCol="1" anchor="t" anchorCtr="0" compatLnSpc="1">
                <a:prstTxWarp prst="textNoShape">
                  <a:avLst/>
                </a:prstTxWarp>
              </a:bodyPr>
              <a:lstStyle/>
              <a:p>
                <a:endParaRPr lang="en-US" sz="1796"/>
              </a:p>
            </p:txBody>
          </p:sp>
          <p:sp>
            <p:nvSpPr>
              <p:cNvPr id="48" name="Freeform 258">
                <a:extLst>
                  <a:ext uri="{FF2B5EF4-FFF2-40B4-BE49-F238E27FC236}">
                    <a16:creationId xmlns:a16="http://schemas.microsoft.com/office/drawing/2014/main" id="{E73608BE-448A-48F3-ABC4-B55A6563FD49}"/>
                  </a:ext>
                </a:extLst>
              </p:cNvPr>
              <p:cNvSpPr>
                <a:spLocks/>
              </p:cNvSpPr>
              <p:nvPr/>
            </p:nvSpPr>
            <p:spPr bwMode="auto">
              <a:xfrm>
                <a:off x="1223962" y="852247"/>
                <a:ext cx="34925" cy="71438"/>
              </a:xfrm>
              <a:custGeom>
                <a:avLst/>
                <a:gdLst>
                  <a:gd name="T0" fmla="*/ 0 w 9"/>
                  <a:gd name="T1" fmla="*/ 0 h 19"/>
                  <a:gd name="T2" fmla="*/ 9 w 9"/>
                  <a:gd name="T3" fmla="*/ 19 h 19"/>
                </a:gdLst>
                <a:ahLst/>
                <a:cxnLst>
                  <a:cxn ang="0">
                    <a:pos x="T0" y="T1"/>
                  </a:cxn>
                  <a:cxn ang="0">
                    <a:pos x="T2" y="T3"/>
                  </a:cxn>
                </a:cxnLst>
                <a:rect l="0" t="0" r="r" b="b"/>
                <a:pathLst>
                  <a:path w="9" h="19">
                    <a:moveTo>
                      <a:pt x="0" y="0"/>
                    </a:moveTo>
                    <a:cubicBezTo>
                      <a:pt x="0" y="8"/>
                      <a:pt x="3" y="14"/>
                      <a:pt x="9" y="19"/>
                    </a:cubicBezTo>
                  </a:path>
                </a:pathLst>
              </a:custGeom>
              <a:noFill/>
              <a:ln w="28575"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250" tIns="45624" rIns="91250" bIns="45624" numCol="1" anchor="t" anchorCtr="0" compatLnSpc="1">
                <a:prstTxWarp prst="textNoShape">
                  <a:avLst/>
                </a:prstTxWarp>
              </a:bodyPr>
              <a:lstStyle/>
              <a:p>
                <a:endParaRPr lang="en-US" sz="1796"/>
              </a:p>
            </p:txBody>
          </p:sp>
          <p:sp>
            <p:nvSpPr>
              <p:cNvPr id="49" name="Freeform 259">
                <a:extLst>
                  <a:ext uri="{FF2B5EF4-FFF2-40B4-BE49-F238E27FC236}">
                    <a16:creationId xmlns:a16="http://schemas.microsoft.com/office/drawing/2014/main" id="{54EEAC94-00C0-4AFA-ABD4-0E9524385606}"/>
                  </a:ext>
                </a:extLst>
              </p:cNvPr>
              <p:cNvSpPr>
                <a:spLocks/>
              </p:cNvSpPr>
              <p:nvPr/>
            </p:nvSpPr>
            <p:spPr bwMode="auto">
              <a:xfrm>
                <a:off x="1349375" y="852247"/>
                <a:ext cx="33338" cy="71438"/>
              </a:xfrm>
              <a:custGeom>
                <a:avLst/>
                <a:gdLst>
                  <a:gd name="T0" fmla="*/ 9 w 9"/>
                  <a:gd name="T1" fmla="*/ 0 h 19"/>
                  <a:gd name="T2" fmla="*/ 0 w 9"/>
                  <a:gd name="T3" fmla="*/ 19 h 19"/>
                </a:gdLst>
                <a:ahLst/>
                <a:cxnLst>
                  <a:cxn ang="0">
                    <a:pos x="T0" y="T1"/>
                  </a:cxn>
                  <a:cxn ang="0">
                    <a:pos x="T2" y="T3"/>
                  </a:cxn>
                </a:cxnLst>
                <a:rect l="0" t="0" r="r" b="b"/>
                <a:pathLst>
                  <a:path w="9" h="19">
                    <a:moveTo>
                      <a:pt x="9" y="0"/>
                    </a:moveTo>
                    <a:cubicBezTo>
                      <a:pt x="9" y="8"/>
                      <a:pt x="6" y="14"/>
                      <a:pt x="0" y="19"/>
                    </a:cubicBezTo>
                  </a:path>
                </a:pathLst>
              </a:custGeom>
              <a:noFill/>
              <a:ln w="28575"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250" tIns="45624" rIns="91250" bIns="45624" numCol="1" anchor="t" anchorCtr="0" compatLnSpc="1">
                <a:prstTxWarp prst="textNoShape">
                  <a:avLst/>
                </a:prstTxWarp>
              </a:bodyPr>
              <a:lstStyle/>
              <a:p>
                <a:endParaRPr lang="en-US" sz="1796"/>
              </a:p>
            </p:txBody>
          </p:sp>
        </p:grpSp>
      </p:grpSp>
      <p:grpSp>
        <p:nvGrpSpPr>
          <p:cNvPr id="14" name="Group 13">
            <a:extLst>
              <a:ext uri="{FF2B5EF4-FFF2-40B4-BE49-F238E27FC236}">
                <a16:creationId xmlns:a16="http://schemas.microsoft.com/office/drawing/2014/main" id="{DCB97B46-2D99-2045-12ED-3EAFB4C6E494}"/>
              </a:ext>
            </a:extLst>
          </p:cNvPr>
          <p:cNvGrpSpPr/>
          <p:nvPr/>
        </p:nvGrpSpPr>
        <p:grpSpPr>
          <a:xfrm>
            <a:off x="9485637" y="609600"/>
            <a:ext cx="2376219" cy="5793011"/>
            <a:chOff x="9512750" y="758563"/>
            <a:chExt cx="2376219" cy="5793011"/>
          </a:xfrm>
        </p:grpSpPr>
        <p:sp>
          <p:nvSpPr>
            <p:cNvPr id="16" name="Freeform 7">
              <a:extLst>
                <a:ext uri="{FF2B5EF4-FFF2-40B4-BE49-F238E27FC236}">
                  <a16:creationId xmlns:a16="http://schemas.microsoft.com/office/drawing/2014/main" id="{C06D9844-8269-2279-0B29-DDA48E144438}"/>
                </a:ext>
              </a:extLst>
            </p:cNvPr>
            <p:cNvSpPr>
              <a:spLocks/>
            </p:cNvSpPr>
            <p:nvPr/>
          </p:nvSpPr>
          <p:spPr bwMode="ltGray">
            <a:xfrm>
              <a:off x="10499267" y="758563"/>
              <a:ext cx="1262646" cy="1095616"/>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4">
                <a:lumMod val="20000"/>
                <a:lumOff val="80000"/>
              </a:schemeClr>
            </a:solidFill>
            <a:ln w="57150" cap="flat" cmpd="sng" algn="ctr">
              <a:solidFill>
                <a:schemeClr val="bg1"/>
              </a:solid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497" b="1" dirty="0">
                  <a:solidFill>
                    <a:schemeClr val="bg1"/>
                  </a:solidFill>
                </a:rPr>
                <a:t> </a:t>
              </a:r>
            </a:p>
          </p:txBody>
        </p:sp>
        <p:sp>
          <p:nvSpPr>
            <p:cNvPr id="18" name="Freeform 14">
              <a:extLst>
                <a:ext uri="{FF2B5EF4-FFF2-40B4-BE49-F238E27FC236}">
                  <a16:creationId xmlns:a16="http://schemas.microsoft.com/office/drawing/2014/main" id="{7E9C5F04-D6E9-749C-7236-B848A39C2F30}"/>
                </a:ext>
              </a:extLst>
            </p:cNvPr>
            <p:cNvSpPr>
              <a:spLocks/>
            </p:cNvSpPr>
            <p:nvPr/>
          </p:nvSpPr>
          <p:spPr bwMode="ltGray">
            <a:xfrm>
              <a:off x="10304823" y="5176988"/>
              <a:ext cx="1584146" cy="1374586"/>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6"/>
            </a:solidFill>
            <a:ln w="57150" cap="flat" cmpd="sng" algn="ctr">
              <a:no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594" b="1" dirty="0">
                  <a:solidFill>
                    <a:schemeClr val="bg1"/>
                  </a:solidFill>
                </a:rPr>
                <a:t>Cyber Liability</a:t>
              </a:r>
            </a:p>
          </p:txBody>
        </p:sp>
        <p:sp>
          <p:nvSpPr>
            <p:cNvPr id="20" name="Freeform 15">
              <a:extLst>
                <a:ext uri="{FF2B5EF4-FFF2-40B4-BE49-F238E27FC236}">
                  <a16:creationId xmlns:a16="http://schemas.microsoft.com/office/drawing/2014/main" id="{78831C54-0B88-73AB-52FB-3854BE1DA702}"/>
                </a:ext>
              </a:extLst>
            </p:cNvPr>
            <p:cNvSpPr>
              <a:spLocks/>
            </p:cNvSpPr>
            <p:nvPr/>
          </p:nvSpPr>
          <p:spPr bwMode="ltGray">
            <a:xfrm>
              <a:off x="9512750" y="1249836"/>
              <a:ext cx="1262646" cy="1095616"/>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4">
                <a:lumMod val="20000"/>
                <a:lumOff val="80000"/>
              </a:schemeClr>
            </a:solidFill>
            <a:ln w="57150" cap="flat" cmpd="sng" algn="ctr">
              <a:solidFill>
                <a:schemeClr val="bg1"/>
              </a:solid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497" b="1" dirty="0">
                  <a:solidFill>
                    <a:schemeClr val="bg1"/>
                  </a:solidFill>
                </a:rPr>
                <a:t> </a:t>
              </a:r>
            </a:p>
          </p:txBody>
        </p:sp>
        <p:sp>
          <p:nvSpPr>
            <p:cNvPr id="67" name="Freeform 18">
              <a:extLst>
                <a:ext uri="{FF2B5EF4-FFF2-40B4-BE49-F238E27FC236}">
                  <a16:creationId xmlns:a16="http://schemas.microsoft.com/office/drawing/2014/main" id="{73B2821E-0184-F461-5D50-F148DCD5CD16}"/>
                </a:ext>
              </a:extLst>
            </p:cNvPr>
            <p:cNvSpPr>
              <a:spLocks/>
            </p:cNvSpPr>
            <p:nvPr/>
          </p:nvSpPr>
          <p:spPr bwMode="ltGray">
            <a:xfrm>
              <a:off x="10465573" y="1874718"/>
              <a:ext cx="1262646" cy="1095616"/>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4">
                <a:lumMod val="20000"/>
                <a:lumOff val="80000"/>
              </a:schemeClr>
            </a:solidFill>
            <a:ln w="57150" cap="flat" cmpd="sng" algn="ctr">
              <a:solidFill>
                <a:schemeClr val="bg1"/>
              </a:solid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497" b="1" dirty="0">
                  <a:solidFill>
                    <a:schemeClr val="bg1"/>
                  </a:solidFill>
                </a:rPr>
                <a:t> </a:t>
              </a:r>
            </a:p>
          </p:txBody>
        </p:sp>
        <p:sp>
          <p:nvSpPr>
            <p:cNvPr id="68" name="Freeform 7">
              <a:extLst>
                <a:ext uri="{FF2B5EF4-FFF2-40B4-BE49-F238E27FC236}">
                  <a16:creationId xmlns:a16="http://schemas.microsoft.com/office/drawing/2014/main" id="{943A9294-E6B7-D089-E5FC-B8DF1E87125E}"/>
                </a:ext>
              </a:extLst>
            </p:cNvPr>
            <p:cNvSpPr>
              <a:spLocks/>
            </p:cNvSpPr>
            <p:nvPr/>
          </p:nvSpPr>
          <p:spPr bwMode="ltGray">
            <a:xfrm>
              <a:off x="10499267" y="2969974"/>
              <a:ext cx="1262646" cy="1095616"/>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4">
                <a:lumMod val="20000"/>
                <a:lumOff val="80000"/>
              </a:schemeClr>
            </a:solidFill>
            <a:ln w="57150" cap="flat" cmpd="sng" algn="ctr">
              <a:solidFill>
                <a:schemeClr val="bg1"/>
              </a:solid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497" b="1" dirty="0">
                  <a:solidFill>
                    <a:schemeClr val="bg1"/>
                  </a:solidFill>
                </a:rPr>
                <a:t> </a:t>
              </a:r>
            </a:p>
          </p:txBody>
        </p:sp>
        <p:sp>
          <p:nvSpPr>
            <p:cNvPr id="69" name="Freeform 7">
              <a:extLst>
                <a:ext uri="{FF2B5EF4-FFF2-40B4-BE49-F238E27FC236}">
                  <a16:creationId xmlns:a16="http://schemas.microsoft.com/office/drawing/2014/main" id="{8BCA1882-9572-75FC-B6A0-04077A084FEE}"/>
                </a:ext>
              </a:extLst>
            </p:cNvPr>
            <p:cNvSpPr>
              <a:spLocks/>
            </p:cNvSpPr>
            <p:nvPr/>
          </p:nvSpPr>
          <p:spPr bwMode="ltGray">
            <a:xfrm>
              <a:off x="9546444" y="3546239"/>
              <a:ext cx="1262646" cy="1095615"/>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4">
                <a:lumMod val="20000"/>
                <a:lumOff val="80000"/>
              </a:schemeClr>
            </a:solidFill>
            <a:ln w="57150" cap="flat" cmpd="sng" algn="ctr">
              <a:solidFill>
                <a:schemeClr val="bg1"/>
              </a:solid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497" b="1" dirty="0">
                  <a:solidFill>
                    <a:schemeClr val="bg1"/>
                  </a:solidFill>
                </a:rPr>
                <a:t> </a:t>
              </a:r>
            </a:p>
          </p:txBody>
        </p:sp>
        <p:sp>
          <p:nvSpPr>
            <p:cNvPr id="70" name="Freeform 7">
              <a:extLst>
                <a:ext uri="{FF2B5EF4-FFF2-40B4-BE49-F238E27FC236}">
                  <a16:creationId xmlns:a16="http://schemas.microsoft.com/office/drawing/2014/main" id="{FC701060-F670-2645-37A6-29240A59F0B8}"/>
                </a:ext>
              </a:extLst>
            </p:cNvPr>
            <p:cNvSpPr>
              <a:spLocks/>
            </p:cNvSpPr>
            <p:nvPr/>
          </p:nvSpPr>
          <p:spPr bwMode="ltGray">
            <a:xfrm>
              <a:off x="10499267" y="4043632"/>
              <a:ext cx="1262646" cy="1095615"/>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4">
                <a:lumMod val="20000"/>
                <a:lumOff val="80000"/>
              </a:schemeClr>
            </a:solidFill>
            <a:ln w="57150" cap="flat" cmpd="sng" algn="ctr">
              <a:solidFill>
                <a:schemeClr val="bg1"/>
              </a:solid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497" b="1" dirty="0">
                  <a:solidFill>
                    <a:schemeClr val="bg1"/>
                  </a:solidFill>
                </a:rPr>
                <a:t> </a:t>
              </a:r>
            </a:p>
          </p:txBody>
        </p:sp>
      </p:grpSp>
    </p:spTree>
    <p:extLst>
      <p:ext uri="{BB962C8B-B14F-4D97-AF65-F5344CB8AC3E}">
        <p14:creationId xmlns:p14="http://schemas.microsoft.com/office/powerpoint/2010/main" val="41202129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Why Do I Need to </a:t>
            </a:r>
            <a:r>
              <a:rPr lang="en-US"/>
              <a:t>Care </a:t>
            </a:r>
            <a:br>
              <a:rPr lang="en-US"/>
            </a:br>
            <a:r>
              <a:rPr lang="en-US"/>
              <a:t>about </a:t>
            </a:r>
            <a:r>
              <a:rPr lang="en-US" dirty="0"/>
              <a:t>Cybersecurity?</a:t>
            </a:r>
          </a:p>
        </p:txBody>
      </p:sp>
      <p:sp>
        <p:nvSpPr>
          <p:cNvPr id="9" name="Content Placeholder 2"/>
          <p:cNvSpPr>
            <a:spLocks noGrp="1"/>
          </p:cNvSpPr>
          <p:nvPr>
            <p:ph type="body" sz="quarter" idx="11"/>
          </p:nvPr>
        </p:nvSpPr>
        <p:spPr>
          <a:xfrm>
            <a:off x="395931" y="1832129"/>
            <a:ext cx="6840693" cy="4562489"/>
          </a:xfrm>
        </p:spPr>
        <p:txBody>
          <a:bodyPr>
            <a:noAutofit/>
          </a:bodyPr>
          <a:lstStyle/>
          <a:p>
            <a:r>
              <a:rPr lang="en-US" sz="2396" dirty="0"/>
              <a:t>Avoid breaches of fiduciary duty!</a:t>
            </a:r>
          </a:p>
          <a:p>
            <a:r>
              <a:rPr lang="en-US" sz="2396" dirty="0"/>
              <a:t>Significant potential liability for funds</a:t>
            </a:r>
          </a:p>
          <a:p>
            <a:r>
              <a:rPr lang="en-US" sz="2396" dirty="0"/>
              <a:t>In April, 2022 the DOL provided no laws or regulation but guidance</a:t>
            </a:r>
          </a:p>
          <a:p>
            <a:pPr lvl="1"/>
            <a:r>
              <a:rPr lang="en-US" sz="2396" dirty="0"/>
              <a:t>Best practices for plan — protect your data</a:t>
            </a:r>
          </a:p>
          <a:p>
            <a:pPr lvl="1"/>
            <a:r>
              <a:rPr lang="en-US" sz="2396" dirty="0"/>
              <a:t>Hiring providers with strong cybersecurity practices</a:t>
            </a:r>
          </a:p>
          <a:p>
            <a:pPr lvl="2"/>
            <a:r>
              <a:rPr lang="en-US" sz="1996" dirty="0"/>
              <a:t>Select providers who will protect your data</a:t>
            </a:r>
          </a:p>
          <a:p>
            <a:pPr lvl="1"/>
            <a:r>
              <a:rPr lang="en-US" sz="2396" dirty="0"/>
              <a:t>Online security tips — avoid online scams</a:t>
            </a:r>
          </a:p>
        </p:txBody>
      </p:sp>
      <p:sp>
        <p:nvSpPr>
          <p:cNvPr id="2" name="Rectangle 1">
            <a:extLst>
              <a:ext uri="{FF2B5EF4-FFF2-40B4-BE49-F238E27FC236}">
                <a16:creationId xmlns:a16="http://schemas.microsoft.com/office/drawing/2014/main" id="{4D1B01CF-8502-4168-A7A0-39B69D82CD0D}"/>
              </a:ext>
            </a:extLst>
          </p:cNvPr>
          <p:cNvSpPr/>
          <p:nvPr/>
        </p:nvSpPr>
        <p:spPr>
          <a:xfrm>
            <a:off x="8229601" y="4189416"/>
            <a:ext cx="3949721" cy="266145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250" tIns="45624" rIns="91250" bIns="45624" numCol="1" spcCol="0" rtlCol="0" fromWordArt="0" anchor="ctr" anchorCtr="0" forceAA="0" compatLnSpc="1">
            <a:prstTxWarp prst="textNoShape">
              <a:avLst/>
            </a:prstTxWarp>
            <a:noAutofit/>
          </a:bodyPr>
          <a:lstStyle/>
          <a:p>
            <a:pPr algn="ctr">
              <a:lnSpc>
                <a:spcPct val="90000"/>
              </a:lnSpc>
              <a:spcBef>
                <a:spcPts val="1198"/>
              </a:spcBef>
            </a:pPr>
            <a:endParaRPr lang="en-US" sz="1796">
              <a:solidFill>
                <a:schemeClr val="tx1"/>
              </a:solidFill>
            </a:endParaRPr>
          </a:p>
        </p:txBody>
      </p:sp>
      <p:pic>
        <p:nvPicPr>
          <p:cNvPr id="10" name="Rectangle 5">
            <a:extLst>
              <a:ext uri="{FF2B5EF4-FFF2-40B4-BE49-F238E27FC236}">
                <a16:creationId xmlns:a16="http://schemas.microsoft.com/office/drawing/2014/main" id="{B3A7ECA0-9B66-441F-8BC0-47FD1DCA1818}"/>
              </a:ext>
            </a:extLst>
          </p:cNvPr>
          <p:cNvPicPr>
            <a:picLocks noChangeAspect="1"/>
          </p:cNvPicPr>
          <p:nvPr>
            <p:custDataLst>
              <p:tags r:id="rId1"/>
            </p:custDataLst>
          </p:nvPr>
        </p:nvPicPr>
        <p:blipFill rotWithShape="1">
          <a:blip r:embed="rId3" cstate="print">
            <a:extLst>
              <a:ext uri="{28A0092B-C50C-407E-A947-70E740481C1C}">
                <a14:useLocalDpi xmlns:a14="http://schemas.microsoft.com/office/drawing/2010/main" val="0"/>
              </a:ext>
            </a:extLst>
          </a:blip>
          <a:srcRect l="15856" r="29352"/>
          <a:stretch/>
        </p:blipFill>
        <p:spPr>
          <a:xfrm>
            <a:off x="8229601" y="28859"/>
            <a:ext cx="3949722" cy="4388680"/>
          </a:xfrm>
          <a:prstGeom prst="rect">
            <a:avLst/>
          </a:prstGeom>
          <a:ln w="12700" cap="flat" cmpd="sng" algn="ctr">
            <a:noFill/>
            <a:prstDash val="solid"/>
            <a:round/>
            <a:headEnd type="none" w="med" len="med"/>
            <a:tailEnd type="none" w="med" len="med"/>
          </a:ln>
        </p:spPr>
      </p:pic>
      <p:sp>
        <p:nvSpPr>
          <p:cNvPr id="11" name="Isosceles Triangle 10">
            <a:extLst>
              <a:ext uri="{FF2B5EF4-FFF2-40B4-BE49-F238E27FC236}">
                <a16:creationId xmlns:a16="http://schemas.microsoft.com/office/drawing/2014/main" id="{2CD4ECBD-DEA8-45D9-A4EA-C8091EC27BD6}"/>
              </a:ext>
            </a:extLst>
          </p:cNvPr>
          <p:cNvSpPr/>
          <p:nvPr/>
        </p:nvSpPr>
        <p:spPr>
          <a:xfrm>
            <a:off x="10249725" y="3429000"/>
            <a:ext cx="1944624" cy="3429000"/>
          </a:xfrm>
          <a:prstGeom prst="triangle">
            <a:avLst>
              <a:gd name="adj" fmla="val 100000"/>
            </a:avLst>
          </a:prstGeom>
          <a:solidFill>
            <a:schemeClr val="bg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4"/>
          </a:p>
        </p:txBody>
      </p:sp>
      <p:sp>
        <p:nvSpPr>
          <p:cNvPr id="12" name="Slide Number Placeholder 7">
            <a:extLst>
              <a:ext uri="{FF2B5EF4-FFF2-40B4-BE49-F238E27FC236}">
                <a16:creationId xmlns:a16="http://schemas.microsoft.com/office/drawing/2014/main" id="{D8B397EC-AE72-4423-BD69-4E73CD089002}"/>
              </a:ext>
            </a:extLst>
          </p:cNvPr>
          <p:cNvSpPr txBox="1">
            <a:spLocks/>
          </p:cNvSpPr>
          <p:nvPr/>
        </p:nvSpPr>
        <p:spPr bwMode="gray">
          <a:xfrm>
            <a:off x="11626638" y="6577877"/>
            <a:ext cx="547777" cy="225484"/>
          </a:xfrm>
          <a:prstGeom prst="rect">
            <a:avLst/>
          </a:prstGeom>
          <a:ln>
            <a:noFill/>
          </a:ln>
        </p:spPr>
        <p:txBody>
          <a:bodyPr vert="horz" lIns="91155" tIns="45577" rIns="91155" bIns="45577" rtlCol="0" anchor="ctr"/>
          <a:lstStyle>
            <a:defPPr>
              <a:defRPr lang="en-US"/>
            </a:defPPr>
            <a:lvl1pPr algn="r" rtl="0" fontAlgn="base">
              <a:lnSpc>
                <a:spcPct val="90000"/>
              </a:lnSpc>
              <a:spcBef>
                <a:spcPct val="50000"/>
              </a:spcBef>
              <a:spcAft>
                <a:spcPct val="0"/>
              </a:spcAft>
              <a:defRPr sz="1000" kern="1200">
                <a:solidFill>
                  <a:schemeClr val="tx1"/>
                </a:solidFill>
                <a:latin typeface="Arial" charset="0"/>
                <a:ea typeface="+mn-ea"/>
                <a:cs typeface="+mn-cs"/>
              </a:defRPr>
            </a:lvl1pPr>
            <a:lvl2pPr marL="457200" algn="l" rtl="0" fontAlgn="base">
              <a:lnSpc>
                <a:spcPct val="90000"/>
              </a:lnSpc>
              <a:spcBef>
                <a:spcPct val="50000"/>
              </a:spcBef>
              <a:spcAft>
                <a:spcPct val="0"/>
              </a:spcAft>
              <a:defRPr sz="1600" kern="1200">
                <a:solidFill>
                  <a:schemeClr val="tx1"/>
                </a:solidFill>
                <a:latin typeface="Arial" charset="0"/>
                <a:ea typeface="+mn-ea"/>
                <a:cs typeface="+mn-cs"/>
              </a:defRPr>
            </a:lvl2pPr>
            <a:lvl3pPr marL="914400" algn="l" rtl="0" fontAlgn="base">
              <a:lnSpc>
                <a:spcPct val="90000"/>
              </a:lnSpc>
              <a:spcBef>
                <a:spcPct val="50000"/>
              </a:spcBef>
              <a:spcAft>
                <a:spcPct val="0"/>
              </a:spcAft>
              <a:defRPr sz="1600" kern="1200">
                <a:solidFill>
                  <a:schemeClr val="tx1"/>
                </a:solidFill>
                <a:latin typeface="Arial" charset="0"/>
                <a:ea typeface="+mn-ea"/>
                <a:cs typeface="+mn-cs"/>
              </a:defRPr>
            </a:lvl3pPr>
            <a:lvl4pPr marL="1371600" algn="l" rtl="0" fontAlgn="base">
              <a:lnSpc>
                <a:spcPct val="90000"/>
              </a:lnSpc>
              <a:spcBef>
                <a:spcPct val="50000"/>
              </a:spcBef>
              <a:spcAft>
                <a:spcPct val="0"/>
              </a:spcAft>
              <a:defRPr sz="1600" kern="1200">
                <a:solidFill>
                  <a:schemeClr val="tx1"/>
                </a:solidFill>
                <a:latin typeface="Arial" charset="0"/>
                <a:ea typeface="+mn-ea"/>
                <a:cs typeface="+mn-cs"/>
              </a:defRPr>
            </a:lvl4pPr>
            <a:lvl5pPr marL="1828800" algn="l" rtl="0" fontAlgn="base">
              <a:lnSpc>
                <a:spcPct val="90000"/>
              </a:lnSpc>
              <a:spcBef>
                <a:spcPct val="5000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a:lstStyle>
          <a:p>
            <a:fld id="{296C8835-0D17-40BE-AF3A-B681D566BC72}" type="slidenum">
              <a:rPr lang="en-US" sz="1397" smtClean="0">
                <a:solidFill>
                  <a:schemeClr val="bg1"/>
                </a:solidFill>
              </a:rPr>
              <a:pPr/>
              <a:t>23</a:t>
            </a:fld>
            <a:endParaRPr lang="en-US" sz="1397" dirty="0">
              <a:solidFill>
                <a:schemeClr val="bg1"/>
              </a:solidFill>
            </a:endParaRPr>
          </a:p>
        </p:txBody>
      </p:sp>
    </p:spTree>
    <p:extLst>
      <p:ext uri="{BB962C8B-B14F-4D97-AF65-F5344CB8AC3E}">
        <p14:creationId xmlns:p14="http://schemas.microsoft.com/office/powerpoint/2010/main" val="19853277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Cyber Liability</a:t>
            </a:r>
            <a:br>
              <a:rPr lang="en-US" dirty="0"/>
            </a:br>
            <a:r>
              <a:rPr lang="en-US" sz="2394" i="1" dirty="0"/>
              <a:t>More claim examples</a:t>
            </a:r>
            <a:br>
              <a:rPr lang="en-US" dirty="0"/>
            </a:br>
            <a:endParaRPr lang="en-US" sz="2394" i="1" dirty="0"/>
          </a:p>
        </p:txBody>
      </p:sp>
      <p:sp>
        <p:nvSpPr>
          <p:cNvPr id="13" name="Text Placeholder 12"/>
          <p:cNvSpPr>
            <a:spLocks noGrp="1"/>
          </p:cNvSpPr>
          <p:nvPr>
            <p:ph type="body" sz="quarter" idx="11"/>
          </p:nvPr>
        </p:nvSpPr>
        <p:spPr>
          <a:xfrm>
            <a:off x="255266" y="1605907"/>
            <a:ext cx="8879235" cy="4785630"/>
          </a:xfrm>
        </p:spPr>
        <p:txBody>
          <a:bodyPr/>
          <a:lstStyle/>
          <a:p>
            <a:r>
              <a:rPr lang="en-US" sz="2591" dirty="0"/>
              <a:t>Ransomware attack at a large pension fund caused the fund to be shut down for 2 weeks and had to replace hardware &amp; software</a:t>
            </a:r>
          </a:p>
          <a:p>
            <a:r>
              <a:rPr lang="en-US" sz="2591" dirty="0"/>
              <a:t>Malware attack at a JATC caused the payroll person to believe she was logged onto bank website and paid $54,000 to an unknown bank account </a:t>
            </a:r>
          </a:p>
          <a:p>
            <a:r>
              <a:rPr lang="en-US" sz="2591" dirty="0"/>
              <a:t>Fund accidentally printed SSNs in the address label of marketing brochures that were sent to participants</a:t>
            </a:r>
          </a:p>
          <a:p>
            <a:r>
              <a:rPr lang="en-US" sz="2591" dirty="0"/>
              <a:t>Trustee left laptop on table at McDonald’s to refill coffee, laptop stolen by the time he returned to table</a:t>
            </a:r>
          </a:p>
          <a:p>
            <a:endParaRPr lang="en-US" sz="2591" dirty="0"/>
          </a:p>
        </p:txBody>
      </p:sp>
      <p:grpSp>
        <p:nvGrpSpPr>
          <p:cNvPr id="2" name="Group 1">
            <a:extLst>
              <a:ext uri="{FF2B5EF4-FFF2-40B4-BE49-F238E27FC236}">
                <a16:creationId xmlns:a16="http://schemas.microsoft.com/office/drawing/2014/main" id="{323845A8-24E2-531E-0B30-E35F3D6371AD}"/>
              </a:ext>
            </a:extLst>
          </p:cNvPr>
          <p:cNvGrpSpPr/>
          <p:nvPr/>
        </p:nvGrpSpPr>
        <p:grpSpPr>
          <a:xfrm>
            <a:off x="9485637" y="609600"/>
            <a:ext cx="2376219" cy="5793011"/>
            <a:chOff x="9512750" y="758563"/>
            <a:chExt cx="2376219" cy="5793011"/>
          </a:xfrm>
        </p:grpSpPr>
        <p:sp>
          <p:nvSpPr>
            <p:cNvPr id="4" name="Freeform 7">
              <a:extLst>
                <a:ext uri="{FF2B5EF4-FFF2-40B4-BE49-F238E27FC236}">
                  <a16:creationId xmlns:a16="http://schemas.microsoft.com/office/drawing/2014/main" id="{CCEF421A-085E-C65B-A230-A13D3BBD11FD}"/>
                </a:ext>
              </a:extLst>
            </p:cNvPr>
            <p:cNvSpPr>
              <a:spLocks/>
            </p:cNvSpPr>
            <p:nvPr/>
          </p:nvSpPr>
          <p:spPr bwMode="ltGray">
            <a:xfrm>
              <a:off x="10499267" y="758563"/>
              <a:ext cx="1262646" cy="1095616"/>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4">
                <a:lumMod val="20000"/>
                <a:lumOff val="80000"/>
              </a:schemeClr>
            </a:solidFill>
            <a:ln w="57150" cap="flat" cmpd="sng" algn="ctr">
              <a:solidFill>
                <a:schemeClr val="bg1"/>
              </a:solid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497" b="1" dirty="0">
                  <a:solidFill>
                    <a:schemeClr val="bg1"/>
                  </a:solidFill>
                </a:rPr>
                <a:t> </a:t>
              </a:r>
            </a:p>
          </p:txBody>
        </p:sp>
        <p:sp>
          <p:nvSpPr>
            <p:cNvPr id="5" name="Freeform 14">
              <a:extLst>
                <a:ext uri="{FF2B5EF4-FFF2-40B4-BE49-F238E27FC236}">
                  <a16:creationId xmlns:a16="http://schemas.microsoft.com/office/drawing/2014/main" id="{7DFAADD4-D56C-E7A1-7831-D1C8343BA1BF}"/>
                </a:ext>
              </a:extLst>
            </p:cNvPr>
            <p:cNvSpPr>
              <a:spLocks/>
            </p:cNvSpPr>
            <p:nvPr/>
          </p:nvSpPr>
          <p:spPr bwMode="ltGray">
            <a:xfrm>
              <a:off x="10304823" y="5176988"/>
              <a:ext cx="1584146" cy="1374586"/>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6"/>
            </a:solidFill>
            <a:ln w="57150" cap="flat" cmpd="sng" algn="ctr">
              <a:no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594" b="1" dirty="0">
                  <a:solidFill>
                    <a:schemeClr val="bg1"/>
                  </a:solidFill>
                </a:rPr>
                <a:t>Cyber Liability</a:t>
              </a:r>
            </a:p>
          </p:txBody>
        </p:sp>
        <p:sp>
          <p:nvSpPr>
            <p:cNvPr id="6" name="Freeform 15">
              <a:extLst>
                <a:ext uri="{FF2B5EF4-FFF2-40B4-BE49-F238E27FC236}">
                  <a16:creationId xmlns:a16="http://schemas.microsoft.com/office/drawing/2014/main" id="{3E726938-E99D-25C2-E187-92BB8B270AA6}"/>
                </a:ext>
              </a:extLst>
            </p:cNvPr>
            <p:cNvSpPr>
              <a:spLocks/>
            </p:cNvSpPr>
            <p:nvPr/>
          </p:nvSpPr>
          <p:spPr bwMode="ltGray">
            <a:xfrm>
              <a:off x="9512750" y="1249836"/>
              <a:ext cx="1262646" cy="1095616"/>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4">
                <a:lumMod val="20000"/>
                <a:lumOff val="80000"/>
              </a:schemeClr>
            </a:solidFill>
            <a:ln w="57150" cap="flat" cmpd="sng" algn="ctr">
              <a:solidFill>
                <a:schemeClr val="bg1"/>
              </a:solid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497" b="1" dirty="0">
                  <a:solidFill>
                    <a:schemeClr val="bg1"/>
                  </a:solidFill>
                </a:rPr>
                <a:t> </a:t>
              </a:r>
            </a:p>
          </p:txBody>
        </p:sp>
        <p:sp>
          <p:nvSpPr>
            <p:cNvPr id="7" name="Freeform 18">
              <a:extLst>
                <a:ext uri="{FF2B5EF4-FFF2-40B4-BE49-F238E27FC236}">
                  <a16:creationId xmlns:a16="http://schemas.microsoft.com/office/drawing/2014/main" id="{24485CCC-6991-3BD5-3982-E6E9DD4A625C}"/>
                </a:ext>
              </a:extLst>
            </p:cNvPr>
            <p:cNvSpPr>
              <a:spLocks/>
            </p:cNvSpPr>
            <p:nvPr/>
          </p:nvSpPr>
          <p:spPr bwMode="ltGray">
            <a:xfrm>
              <a:off x="10465573" y="1874718"/>
              <a:ext cx="1262646" cy="1095616"/>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4">
                <a:lumMod val="20000"/>
                <a:lumOff val="80000"/>
              </a:schemeClr>
            </a:solidFill>
            <a:ln w="57150" cap="flat" cmpd="sng" algn="ctr">
              <a:solidFill>
                <a:schemeClr val="bg1"/>
              </a:solid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497" b="1" dirty="0">
                  <a:solidFill>
                    <a:schemeClr val="bg1"/>
                  </a:solidFill>
                </a:rPr>
                <a:t> </a:t>
              </a:r>
            </a:p>
          </p:txBody>
        </p:sp>
        <p:sp>
          <p:nvSpPr>
            <p:cNvPr id="8" name="Freeform 7">
              <a:extLst>
                <a:ext uri="{FF2B5EF4-FFF2-40B4-BE49-F238E27FC236}">
                  <a16:creationId xmlns:a16="http://schemas.microsoft.com/office/drawing/2014/main" id="{5693B2BC-F335-E447-E355-5D86F843AD7C}"/>
                </a:ext>
              </a:extLst>
            </p:cNvPr>
            <p:cNvSpPr>
              <a:spLocks/>
            </p:cNvSpPr>
            <p:nvPr/>
          </p:nvSpPr>
          <p:spPr bwMode="ltGray">
            <a:xfrm>
              <a:off x="10499267" y="2969974"/>
              <a:ext cx="1262646" cy="1095616"/>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4">
                <a:lumMod val="20000"/>
                <a:lumOff val="80000"/>
              </a:schemeClr>
            </a:solidFill>
            <a:ln w="57150" cap="flat" cmpd="sng" algn="ctr">
              <a:solidFill>
                <a:schemeClr val="bg1"/>
              </a:solid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497" b="1" dirty="0">
                  <a:solidFill>
                    <a:schemeClr val="bg1"/>
                  </a:solidFill>
                </a:rPr>
                <a:t> </a:t>
              </a:r>
            </a:p>
          </p:txBody>
        </p:sp>
        <p:sp>
          <p:nvSpPr>
            <p:cNvPr id="9" name="Freeform 7">
              <a:extLst>
                <a:ext uri="{FF2B5EF4-FFF2-40B4-BE49-F238E27FC236}">
                  <a16:creationId xmlns:a16="http://schemas.microsoft.com/office/drawing/2014/main" id="{04894E28-897F-1F7B-B316-8A36EA07DA2A}"/>
                </a:ext>
              </a:extLst>
            </p:cNvPr>
            <p:cNvSpPr>
              <a:spLocks/>
            </p:cNvSpPr>
            <p:nvPr/>
          </p:nvSpPr>
          <p:spPr bwMode="ltGray">
            <a:xfrm>
              <a:off x="9546444" y="3546239"/>
              <a:ext cx="1262646" cy="1095615"/>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4">
                <a:lumMod val="20000"/>
                <a:lumOff val="80000"/>
              </a:schemeClr>
            </a:solidFill>
            <a:ln w="57150" cap="flat" cmpd="sng" algn="ctr">
              <a:solidFill>
                <a:schemeClr val="bg1"/>
              </a:solid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497" b="1" dirty="0">
                  <a:solidFill>
                    <a:schemeClr val="bg1"/>
                  </a:solidFill>
                </a:rPr>
                <a:t> </a:t>
              </a:r>
            </a:p>
          </p:txBody>
        </p:sp>
        <p:sp>
          <p:nvSpPr>
            <p:cNvPr id="15" name="Freeform 7">
              <a:extLst>
                <a:ext uri="{FF2B5EF4-FFF2-40B4-BE49-F238E27FC236}">
                  <a16:creationId xmlns:a16="http://schemas.microsoft.com/office/drawing/2014/main" id="{45226E9E-244B-E4F1-BECC-24EDDEF0ACDB}"/>
                </a:ext>
              </a:extLst>
            </p:cNvPr>
            <p:cNvSpPr>
              <a:spLocks/>
            </p:cNvSpPr>
            <p:nvPr/>
          </p:nvSpPr>
          <p:spPr bwMode="ltGray">
            <a:xfrm>
              <a:off x="10499267" y="4043632"/>
              <a:ext cx="1262646" cy="1095615"/>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4">
                <a:lumMod val="20000"/>
                <a:lumOff val="80000"/>
              </a:schemeClr>
            </a:solidFill>
            <a:ln w="57150" cap="flat" cmpd="sng" algn="ctr">
              <a:solidFill>
                <a:schemeClr val="bg1"/>
              </a:solid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497" b="1" dirty="0">
                  <a:solidFill>
                    <a:schemeClr val="bg1"/>
                  </a:solidFill>
                </a:rPr>
                <a:t> </a:t>
              </a:r>
            </a:p>
          </p:txBody>
        </p:sp>
      </p:grpSp>
    </p:spTree>
    <p:custDataLst>
      <p:tags r:id="rId1"/>
    </p:custDataLst>
    <p:extLst>
      <p:ext uri="{BB962C8B-B14F-4D97-AF65-F5344CB8AC3E}">
        <p14:creationId xmlns:p14="http://schemas.microsoft.com/office/powerpoint/2010/main" val="13514578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Several Cybersecurity Tools</a:t>
            </a:r>
            <a:endParaRPr lang="en-US" dirty="0"/>
          </a:p>
        </p:txBody>
      </p:sp>
      <p:sp>
        <p:nvSpPr>
          <p:cNvPr id="6" name="Content Placeholder 5"/>
          <p:cNvSpPr>
            <a:spLocks noGrp="1"/>
          </p:cNvSpPr>
          <p:nvPr>
            <p:ph type="body" sz="quarter" idx="11"/>
          </p:nvPr>
        </p:nvSpPr>
        <p:spPr>
          <a:xfrm>
            <a:off x="384048" y="1447800"/>
            <a:ext cx="11811000" cy="4953000"/>
          </a:xfrm>
        </p:spPr>
        <p:txBody>
          <a:bodyPr>
            <a:normAutofit fontScale="62500" lnSpcReduction="20000"/>
          </a:bodyPr>
          <a:lstStyle/>
          <a:p>
            <a:pPr marL="0" indent="0">
              <a:buNone/>
            </a:pPr>
            <a:r>
              <a:rPr lang="en-US" sz="2900" b="1" dirty="0">
                <a:solidFill>
                  <a:schemeClr val="accent5"/>
                </a:solidFill>
              </a:rPr>
              <a:t>DOL Guidance 2021</a:t>
            </a:r>
          </a:p>
          <a:p>
            <a:pPr>
              <a:lnSpc>
                <a:spcPct val="110000"/>
              </a:lnSpc>
              <a:spcBef>
                <a:spcPts val="1200"/>
              </a:spcBef>
            </a:pPr>
            <a:r>
              <a:rPr lang="en-US" sz="2900" dirty="0"/>
              <a:t>Best Practices: </a:t>
            </a:r>
            <a:r>
              <a:rPr lang="en-US" sz="2900" dirty="0">
                <a:hlinkClick r:id="rId2"/>
              </a:rPr>
              <a:t>https://www.dol.gov/sites/dolgov/files/ebsa/key-topics/retirement-benefits/cybersecurity/best-practices.pdf</a:t>
            </a:r>
            <a:r>
              <a:rPr lang="en-US" sz="2900" dirty="0"/>
              <a:t> </a:t>
            </a:r>
          </a:p>
          <a:p>
            <a:pPr>
              <a:lnSpc>
                <a:spcPct val="110000"/>
              </a:lnSpc>
              <a:spcBef>
                <a:spcPts val="1200"/>
              </a:spcBef>
            </a:pPr>
            <a:r>
              <a:rPr lang="en-US" sz="2900" dirty="0"/>
              <a:t>Hiring Providers with Strong Cybersecurity Practices: </a:t>
            </a:r>
            <a:r>
              <a:rPr lang="en-US" sz="2900" dirty="0">
                <a:hlinkClick r:id="rId3"/>
              </a:rPr>
              <a:t>https://www.dol.gov/sites/dolgov/files/ebsa/key-topics/retirement-benefits/cybersecurity/tips-for-hiring-a-service-provider-with-strong-security-practices.pdf</a:t>
            </a:r>
            <a:r>
              <a:rPr lang="en-US" sz="2900" dirty="0"/>
              <a:t> </a:t>
            </a:r>
          </a:p>
          <a:p>
            <a:pPr>
              <a:lnSpc>
                <a:spcPct val="110000"/>
              </a:lnSpc>
              <a:spcBef>
                <a:spcPts val="1200"/>
              </a:spcBef>
            </a:pPr>
            <a:r>
              <a:rPr lang="en-US" sz="2900" dirty="0"/>
              <a:t>Online Security Tips: </a:t>
            </a:r>
            <a:r>
              <a:rPr lang="en-US" sz="2900" dirty="0">
                <a:hlinkClick r:id="rId4"/>
              </a:rPr>
              <a:t>https://www.dol.gov/sites/dolgov/files/ebsa/key-topics/retirement-benefits/cybersecurity/online-security-tips.pdf</a:t>
            </a:r>
            <a:r>
              <a:rPr lang="en-US" sz="2900" dirty="0"/>
              <a:t> </a:t>
            </a:r>
          </a:p>
          <a:p>
            <a:pPr marL="0" indent="0">
              <a:buNone/>
            </a:pPr>
            <a:r>
              <a:rPr lang="en-US" sz="2900" b="1" dirty="0">
                <a:solidFill>
                  <a:schemeClr val="accent5"/>
                </a:solidFill>
              </a:rPr>
              <a:t>How do I create a cybersecurity plan:</a:t>
            </a:r>
          </a:p>
          <a:p>
            <a:pPr>
              <a:lnSpc>
                <a:spcPct val="110000"/>
              </a:lnSpc>
              <a:spcBef>
                <a:spcPts val="1200"/>
              </a:spcBef>
            </a:pPr>
            <a:r>
              <a:rPr lang="en-US" sz="2900" dirty="0"/>
              <a:t>Check with insurance broker to see if carrier offers loss control tools</a:t>
            </a:r>
          </a:p>
          <a:p>
            <a:pPr>
              <a:lnSpc>
                <a:spcPct val="110000"/>
              </a:lnSpc>
              <a:spcBef>
                <a:spcPts val="1200"/>
              </a:spcBef>
            </a:pPr>
            <a:r>
              <a:rPr lang="en-US" sz="2900" dirty="0"/>
              <a:t>Review 2016 ERISA Advisory Council and 2021 Guidance and DOL guidance: </a:t>
            </a:r>
            <a:r>
              <a:rPr lang="en-US" sz="2900" dirty="0">
                <a:hlinkClick r:id="rId5"/>
              </a:rPr>
              <a:t>https://www.dol.gov/sites/dolgov/files/ebsa/about-ebsa/about-us/erisa-advisory-council/2016-cybersecurity-considerations-for-benefit-plans.pdf</a:t>
            </a:r>
            <a:r>
              <a:rPr lang="en-US" sz="2900" dirty="0"/>
              <a:t> </a:t>
            </a:r>
          </a:p>
          <a:p>
            <a:pPr marL="0" indent="0">
              <a:buNone/>
            </a:pPr>
            <a:r>
              <a:rPr lang="en-US" sz="2900" b="1" dirty="0">
                <a:solidFill>
                  <a:schemeClr val="accent5"/>
                </a:solidFill>
              </a:rPr>
              <a:t>National Institute of Standards and Technology (NIST) Industry Standards: </a:t>
            </a:r>
          </a:p>
          <a:p>
            <a:pPr>
              <a:spcBef>
                <a:spcPts val="1200"/>
              </a:spcBef>
            </a:pPr>
            <a:r>
              <a:rPr lang="en-US" sz="2900" dirty="0">
                <a:hlinkClick r:id="rId6"/>
              </a:rPr>
              <a:t>www.nist.gov</a:t>
            </a:r>
            <a:r>
              <a:rPr lang="en-US" sz="2900" dirty="0"/>
              <a:t> </a:t>
            </a:r>
          </a:p>
          <a:p>
            <a:endParaRPr lang="en-US" dirty="0"/>
          </a:p>
        </p:txBody>
      </p:sp>
    </p:spTree>
    <p:extLst>
      <p:ext uri="{BB962C8B-B14F-4D97-AF65-F5344CB8AC3E}">
        <p14:creationId xmlns:p14="http://schemas.microsoft.com/office/powerpoint/2010/main" val="25789478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Several Cybersecurity Tools</a:t>
            </a:r>
            <a:endParaRPr lang="en-US" dirty="0"/>
          </a:p>
        </p:txBody>
      </p:sp>
      <p:sp>
        <p:nvSpPr>
          <p:cNvPr id="10" name="Text Placeholder 9">
            <a:extLst>
              <a:ext uri="{FF2B5EF4-FFF2-40B4-BE49-F238E27FC236}">
                <a16:creationId xmlns:a16="http://schemas.microsoft.com/office/drawing/2014/main" id="{39E7610D-00F9-4E51-BC9D-07A162456781}"/>
              </a:ext>
            </a:extLst>
          </p:cNvPr>
          <p:cNvSpPr>
            <a:spLocks noGrp="1"/>
          </p:cNvSpPr>
          <p:nvPr>
            <p:ph sz="half" idx="1"/>
          </p:nvPr>
        </p:nvSpPr>
        <p:spPr/>
        <p:txBody>
          <a:bodyPr/>
          <a:lstStyle/>
          <a:p>
            <a:pPr marL="0" indent="0">
              <a:buNone/>
            </a:pPr>
            <a:r>
              <a:rPr lang="en-US" sz="2000" b="1" dirty="0">
                <a:solidFill>
                  <a:schemeClr val="accent5"/>
                </a:solidFill>
              </a:rPr>
              <a:t>Additional cybersecurity policies </a:t>
            </a:r>
            <a:br>
              <a:rPr lang="en-US" sz="2000" b="1" dirty="0">
                <a:solidFill>
                  <a:schemeClr val="accent5"/>
                </a:solidFill>
              </a:rPr>
            </a:br>
            <a:r>
              <a:rPr lang="en-US" sz="2000" b="1" dirty="0">
                <a:solidFill>
                  <a:schemeClr val="accent5"/>
                </a:solidFill>
              </a:rPr>
              <a:t>(internally and vendors):</a:t>
            </a:r>
          </a:p>
          <a:p>
            <a:pPr>
              <a:spcBef>
                <a:spcPts val="1200"/>
              </a:spcBef>
            </a:pPr>
            <a:r>
              <a:rPr lang="en-US" sz="2000" dirty="0"/>
              <a:t>Employee access to data</a:t>
            </a:r>
          </a:p>
          <a:p>
            <a:pPr>
              <a:spcBef>
                <a:spcPts val="1200"/>
              </a:spcBef>
            </a:pPr>
            <a:r>
              <a:rPr lang="en-US" sz="2000" dirty="0"/>
              <a:t>Is access reviewed and audited</a:t>
            </a:r>
          </a:p>
          <a:p>
            <a:pPr>
              <a:spcBef>
                <a:spcPts val="1200"/>
              </a:spcBef>
            </a:pPr>
            <a:r>
              <a:rPr lang="en-US" sz="2000" dirty="0"/>
              <a:t>Internet/personal email usage</a:t>
            </a:r>
          </a:p>
          <a:p>
            <a:pPr>
              <a:spcBef>
                <a:spcPts val="1200"/>
              </a:spcBef>
            </a:pPr>
            <a:r>
              <a:rPr lang="en-US" sz="2000" dirty="0"/>
              <a:t>Social media</a:t>
            </a:r>
          </a:p>
          <a:p>
            <a:pPr>
              <a:spcBef>
                <a:spcPts val="1200"/>
              </a:spcBef>
            </a:pPr>
            <a:r>
              <a:rPr lang="en-US" sz="2000" dirty="0"/>
              <a:t>Passwords</a:t>
            </a:r>
          </a:p>
          <a:p>
            <a:pPr>
              <a:spcBef>
                <a:spcPts val="1200"/>
              </a:spcBef>
            </a:pPr>
            <a:r>
              <a:rPr lang="en-US" sz="2000" dirty="0"/>
              <a:t>Equipment disposal</a:t>
            </a:r>
          </a:p>
          <a:p>
            <a:pPr>
              <a:spcBef>
                <a:spcPts val="1200"/>
              </a:spcBef>
            </a:pPr>
            <a:r>
              <a:rPr lang="en-US" sz="2000" dirty="0"/>
              <a:t>Personal devices</a:t>
            </a:r>
          </a:p>
          <a:p>
            <a:pPr>
              <a:spcBef>
                <a:spcPts val="1200"/>
              </a:spcBef>
            </a:pPr>
            <a:r>
              <a:rPr lang="en-US" sz="2000" dirty="0"/>
              <a:t>Remote access</a:t>
            </a:r>
          </a:p>
          <a:p>
            <a:pPr>
              <a:spcBef>
                <a:spcPts val="1200"/>
              </a:spcBef>
            </a:pPr>
            <a:r>
              <a:rPr lang="en-US" sz="2000" dirty="0"/>
              <a:t>Encryption — when it should be </a:t>
            </a:r>
            <a:br>
              <a:rPr lang="en-US" sz="2000" dirty="0"/>
            </a:br>
            <a:r>
              <a:rPr lang="en-US" sz="2000" dirty="0"/>
              <a:t>used and steps to monitor use</a:t>
            </a:r>
          </a:p>
          <a:p>
            <a:endParaRPr lang="en-US" sz="1800" dirty="0"/>
          </a:p>
        </p:txBody>
      </p:sp>
      <p:sp>
        <p:nvSpPr>
          <p:cNvPr id="11" name="Content Placeholder 10">
            <a:extLst>
              <a:ext uri="{FF2B5EF4-FFF2-40B4-BE49-F238E27FC236}">
                <a16:creationId xmlns:a16="http://schemas.microsoft.com/office/drawing/2014/main" id="{17B3EC62-249B-475E-85C1-FA869A5EC7DD}"/>
              </a:ext>
            </a:extLst>
          </p:cNvPr>
          <p:cNvSpPr>
            <a:spLocks noGrp="1"/>
          </p:cNvSpPr>
          <p:nvPr>
            <p:ph sz="half" idx="2"/>
          </p:nvPr>
        </p:nvSpPr>
        <p:spPr/>
        <p:txBody>
          <a:bodyPr/>
          <a:lstStyle/>
          <a:p>
            <a:pPr marL="0" indent="0">
              <a:buNone/>
            </a:pPr>
            <a:r>
              <a:rPr lang="en-US" sz="2000" b="1" dirty="0">
                <a:solidFill>
                  <a:schemeClr val="accent5"/>
                </a:solidFill>
              </a:rPr>
              <a:t>Cybersecurity Training Topics to include:</a:t>
            </a:r>
          </a:p>
          <a:p>
            <a:pPr>
              <a:spcBef>
                <a:spcPts val="1200"/>
              </a:spcBef>
            </a:pPr>
            <a:r>
              <a:rPr lang="en-US" sz="2000" dirty="0"/>
              <a:t>End-User responsibility and discipline</a:t>
            </a:r>
          </a:p>
          <a:p>
            <a:pPr>
              <a:spcBef>
                <a:spcPts val="1200"/>
              </a:spcBef>
            </a:pPr>
            <a:r>
              <a:rPr lang="en-US" sz="2000" dirty="0" err="1"/>
              <a:t>Wifi</a:t>
            </a:r>
            <a:r>
              <a:rPr lang="en-US" sz="2000" dirty="0"/>
              <a:t> access</a:t>
            </a:r>
          </a:p>
          <a:p>
            <a:pPr>
              <a:spcBef>
                <a:spcPts val="1200"/>
              </a:spcBef>
            </a:pPr>
            <a:r>
              <a:rPr lang="en-US" sz="2000" dirty="0"/>
              <a:t>Malware</a:t>
            </a:r>
          </a:p>
          <a:p>
            <a:pPr>
              <a:spcBef>
                <a:spcPts val="1200"/>
              </a:spcBef>
            </a:pPr>
            <a:r>
              <a:rPr lang="en-US" sz="2000" dirty="0"/>
              <a:t>Passwords</a:t>
            </a:r>
          </a:p>
          <a:p>
            <a:pPr>
              <a:spcBef>
                <a:spcPts val="1200"/>
              </a:spcBef>
            </a:pPr>
            <a:r>
              <a:rPr lang="en-US" sz="2000" dirty="0"/>
              <a:t>Social media</a:t>
            </a:r>
          </a:p>
          <a:p>
            <a:pPr>
              <a:spcBef>
                <a:spcPts val="1200"/>
              </a:spcBef>
            </a:pPr>
            <a:r>
              <a:rPr lang="en-US" sz="2000" dirty="0"/>
              <a:t>Web browsing</a:t>
            </a:r>
          </a:p>
          <a:p>
            <a:pPr>
              <a:spcBef>
                <a:spcPts val="1200"/>
              </a:spcBef>
            </a:pPr>
            <a:r>
              <a:rPr lang="en-US" sz="2000" dirty="0"/>
              <a:t>Review Incident Response Plan</a:t>
            </a:r>
          </a:p>
          <a:p>
            <a:pPr>
              <a:spcBef>
                <a:spcPts val="1200"/>
              </a:spcBef>
            </a:pPr>
            <a:r>
              <a:rPr lang="en-US" sz="2000" dirty="0"/>
              <a:t>Policies on removable media</a:t>
            </a:r>
          </a:p>
          <a:p>
            <a:endParaRPr lang="en-US" dirty="0"/>
          </a:p>
        </p:txBody>
      </p:sp>
    </p:spTree>
    <p:extLst>
      <p:ext uri="{BB962C8B-B14F-4D97-AF65-F5344CB8AC3E}">
        <p14:creationId xmlns:p14="http://schemas.microsoft.com/office/powerpoint/2010/main" val="12956796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p:cNvSpPr>
          <p:nvPr/>
        </p:nvSpPr>
        <p:spPr bwMode="hidden">
          <a:xfrm>
            <a:off x="19015" y="56848"/>
            <a:ext cx="12153978" cy="6790460"/>
          </a:xfrm>
          <a:prstGeom prst="rect">
            <a:avLst/>
          </a:prstGeom>
          <a:solidFill>
            <a:schemeClr val="accent1">
              <a:lumMod val="20000"/>
              <a:lumOff val="8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155" tIns="45577" rIns="91155" bIns="45577" numCol="1" spcCol="0" rtlCol="0" fromWordArt="0" anchor="ctr" anchorCtr="0" forceAA="0" compatLnSpc="1">
            <a:prstTxWarp prst="textNoShape">
              <a:avLst/>
            </a:prstTxWarp>
            <a:noAutofit/>
          </a:bodyPr>
          <a:lstStyle/>
          <a:p>
            <a:pPr algn="ctr">
              <a:lnSpc>
                <a:spcPct val="90000"/>
              </a:lnSpc>
              <a:spcBef>
                <a:spcPts val="1197"/>
              </a:spcBef>
            </a:pPr>
            <a:endParaRPr lang="en-US" sz="1794">
              <a:solidFill>
                <a:schemeClr val="tx1"/>
              </a:solidFill>
            </a:endParaRPr>
          </a:p>
        </p:txBody>
      </p:sp>
      <p:sp>
        <p:nvSpPr>
          <p:cNvPr id="2" name="Title 1"/>
          <p:cNvSpPr>
            <a:spLocks noGrp="1"/>
          </p:cNvSpPr>
          <p:nvPr>
            <p:ph type="title"/>
          </p:nvPr>
        </p:nvSpPr>
        <p:spPr/>
        <p:txBody>
          <a:bodyPr/>
          <a:lstStyle/>
          <a:p>
            <a:r>
              <a:rPr lang="en-US" dirty="0"/>
              <a:t>Role of the </a:t>
            </a:r>
            <a:r>
              <a:rPr lang="en-US"/>
              <a:t>Broker — </a:t>
            </a:r>
            <a:r>
              <a:rPr lang="en-US" dirty="0"/>
              <a:t>Our Commitment</a:t>
            </a:r>
          </a:p>
        </p:txBody>
      </p:sp>
      <p:sp>
        <p:nvSpPr>
          <p:cNvPr id="3" name="Content Placeholder 2"/>
          <p:cNvSpPr>
            <a:spLocks noGrp="1"/>
          </p:cNvSpPr>
          <p:nvPr>
            <p:ph idx="11"/>
          </p:nvPr>
        </p:nvSpPr>
        <p:spPr>
          <a:xfrm>
            <a:off x="255265" y="1605907"/>
            <a:ext cx="11917730" cy="4785630"/>
          </a:xfrm>
        </p:spPr>
        <p:txBody>
          <a:bodyPr/>
          <a:lstStyle/>
          <a:p>
            <a:pPr>
              <a:buFont typeface="Wingdings" panose="020B0603050302020204" pitchFamily="34" charset="2"/>
              <a:buChar char="ü"/>
            </a:pPr>
            <a:r>
              <a:rPr lang="en-US" sz="2394" dirty="0"/>
              <a:t>Professionalism, ethics and national </a:t>
            </a:r>
            <a:br>
              <a:rPr lang="en-US" sz="2394" dirty="0"/>
            </a:br>
            <a:r>
              <a:rPr lang="en-US" sz="2394" dirty="0"/>
              <a:t>reputation</a:t>
            </a:r>
          </a:p>
          <a:p>
            <a:pPr>
              <a:buFont typeface="Wingdings" panose="020B0603050302020204" pitchFamily="34" charset="2"/>
              <a:buChar char="ü"/>
            </a:pPr>
            <a:r>
              <a:rPr lang="en-US" sz="2394" dirty="0"/>
              <a:t>Higher education level, including </a:t>
            </a:r>
            <a:br>
              <a:rPr lang="en-US" sz="2394" dirty="0"/>
            </a:br>
            <a:r>
              <a:rPr lang="en-US" sz="2394" dirty="0"/>
              <a:t>advanced degrees </a:t>
            </a:r>
          </a:p>
          <a:p>
            <a:pPr>
              <a:buFont typeface="Wingdings" panose="020B0603050302020204" pitchFamily="34" charset="2"/>
              <a:buChar char="ü"/>
            </a:pPr>
            <a:r>
              <a:rPr lang="en-US" sz="2394" dirty="0"/>
              <a:t>Continued ERISA education</a:t>
            </a:r>
          </a:p>
          <a:p>
            <a:pPr>
              <a:buFont typeface="Wingdings" panose="020B0603050302020204" pitchFamily="34" charset="2"/>
              <a:buChar char="ü"/>
            </a:pPr>
            <a:r>
              <a:rPr lang="en-US" sz="2394" dirty="0"/>
              <a:t>Ability to communicate with Fund’s </a:t>
            </a:r>
            <a:br>
              <a:rPr lang="en-US" sz="2394" dirty="0"/>
            </a:br>
            <a:r>
              <a:rPr lang="en-US" sz="2394" dirty="0"/>
              <a:t>legal counsel</a:t>
            </a:r>
          </a:p>
          <a:p>
            <a:pPr>
              <a:buFont typeface="Wingdings" panose="020B0603050302020204" pitchFamily="34" charset="2"/>
              <a:buChar char="ü"/>
            </a:pPr>
            <a:r>
              <a:rPr lang="en-US" sz="2394" dirty="0"/>
              <a:t>Ability to meet with Trustees</a:t>
            </a:r>
          </a:p>
          <a:p>
            <a:pPr>
              <a:buFont typeface="Wingdings" panose="020B0603050302020204" pitchFamily="34" charset="2"/>
              <a:buChar char="ü"/>
            </a:pPr>
            <a:r>
              <a:rPr lang="en-US" sz="2394" dirty="0"/>
              <a:t>Direct appointments and relationships</a:t>
            </a:r>
            <a:br>
              <a:rPr lang="en-US" sz="2394" dirty="0"/>
            </a:br>
            <a:r>
              <a:rPr lang="en-US" sz="2394" dirty="0"/>
              <a:t>with all major trustee fiduciary carriers</a:t>
            </a:r>
          </a:p>
        </p:txBody>
      </p:sp>
      <p:sp>
        <p:nvSpPr>
          <p:cNvPr id="5" name="Content Placeholder 2"/>
          <p:cNvSpPr txBox="1">
            <a:spLocks/>
          </p:cNvSpPr>
          <p:nvPr/>
        </p:nvSpPr>
        <p:spPr bwMode="gray">
          <a:xfrm>
            <a:off x="6214128" y="1587362"/>
            <a:ext cx="5296330" cy="49128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155" tIns="45577" rIns="91155" bIns="45577" numCol="1" anchor="t" anchorCtr="0" compatLnSpc="1">
            <a:prstTxWarp prst="textNoShape">
              <a:avLst/>
            </a:prstTxWarp>
          </a:bodyPr>
          <a:lstStyle>
            <a:lvl1pPr marL="209550" indent="-209550" algn="l" rtl="0" eaLnBrk="1" fontAlgn="base" hangingPunct="1">
              <a:lnSpc>
                <a:spcPct val="90000"/>
              </a:lnSpc>
              <a:spcBef>
                <a:spcPct val="65000"/>
              </a:spcBef>
              <a:spcAft>
                <a:spcPct val="0"/>
              </a:spcAft>
              <a:buClr>
                <a:schemeClr val="accent5"/>
              </a:buClr>
              <a:buFont typeface="Wingdings" pitchFamily="34" charset="2"/>
              <a:buChar char="Ø"/>
              <a:defRPr sz="2200">
                <a:solidFill>
                  <a:schemeClr val="tx1"/>
                </a:solidFill>
                <a:latin typeface="+mn-lt"/>
                <a:ea typeface="+mn-ea"/>
                <a:cs typeface="+mn-cs"/>
              </a:defRPr>
            </a:lvl1pPr>
            <a:lvl2pPr marL="395288" indent="-184150" algn="l" rtl="0" eaLnBrk="1" fontAlgn="base" hangingPunct="1">
              <a:lnSpc>
                <a:spcPct val="90000"/>
              </a:lnSpc>
              <a:spcBef>
                <a:spcPct val="30000"/>
              </a:spcBef>
              <a:spcAft>
                <a:spcPct val="0"/>
              </a:spcAft>
              <a:buClr>
                <a:schemeClr val="accent5"/>
              </a:buClr>
              <a:buFont typeface="Symbol" pitchFamily="82" charset="2"/>
              <a:buChar char="·"/>
              <a:defRPr sz="1800">
                <a:solidFill>
                  <a:schemeClr val="tx1"/>
                </a:solidFill>
                <a:latin typeface="+mn-lt"/>
              </a:defRPr>
            </a:lvl2pPr>
            <a:lvl3pPr marL="593725" indent="-196850" algn="l" rtl="0" eaLnBrk="1" fontAlgn="base" hangingPunct="1">
              <a:lnSpc>
                <a:spcPct val="90000"/>
              </a:lnSpc>
              <a:spcBef>
                <a:spcPct val="15000"/>
              </a:spcBef>
              <a:spcAft>
                <a:spcPct val="0"/>
              </a:spcAft>
              <a:buClr>
                <a:schemeClr val="accent5"/>
              </a:buClr>
              <a:buChar char="–"/>
              <a:defRPr sz="1800">
                <a:solidFill>
                  <a:schemeClr val="tx1"/>
                </a:solidFill>
                <a:latin typeface="+mn-lt"/>
              </a:defRPr>
            </a:lvl3pPr>
            <a:lvl4pPr marL="792163" indent="-196850" algn="l" rtl="0" eaLnBrk="1" fontAlgn="base" hangingPunct="1">
              <a:lnSpc>
                <a:spcPct val="90000"/>
              </a:lnSpc>
              <a:spcBef>
                <a:spcPct val="15000"/>
              </a:spcBef>
              <a:spcAft>
                <a:spcPct val="0"/>
              </a:spcAft>
              <a:buClr>
                <a:schemeClr val="accent5"/>
              </a:buClr>
              <a:buChar char="»"/>
              <a:defRPr sz="1800">
                <a:solidFill>
                  <a:schemeClr val="tx1"/>
                </a:solidFill>
                <a:latin typeface="+mn-lt"/>
              </a:defRPr>
            </a:lvl4pPr>
            <a:lvl5pPr marL="977900" indent="-184150" algn="l" rtl="0" eaLnBrk="1" fontAlgn="base" hangingPunct="1">
              <a:lnSpc>
                <a:spcPct val="90000"/>
              </a:lnSpc>
              <a:spcBef>
                <a:spcPct val="15000"/>
              </a:spcBef>
              <a:spcAft>
                <a:spcPct val="0"/>
              </a:spcAft>
              <a:buClr>
                <a:schemeClr val="accent5"/>
              </a:buClr>
              <a:buChar char="›"/>
              <a:defRPr sz="1800">
                <a:solidFill>
                  <a:schemeClr val="tx1"/>
                </a:solidFill>
                <a:latin typeface="+mn-lt"/>
              </a:defRPr>
            </a:lvl5pPr>
            <a:lvl6pPr marL="1435100" indent="-184150" algn="l" rtl="0" eaLnBrk="1" fontAlgn="base" hangingPunct="1">
              <a:lnSpc>
                <a:spcPct val="90000"/>
              </a:lnSpc>
              <a:spcBef>
                <a:spcPct val="15000"/>
              </a:spcBef>
              <a:spcAft>
                <a:spcPct val="0"/>
              </a:spcAft>
              <a:buClr>
                <a:schemeClr val="folHlink"/>
              </a:buClr>
              <a:buChar char="›"/>
              <a:defRPr sz="1600">
                <a:solidFill>
                  <a:schemeClr val="tx1"/>
                </a:solidFill>
                <a:latin typeface="+mn-lt"/>
              </a:defRPr>
            </a:lvl6pPr>
            <a:lvl7pPr marL="1892300" indent="-184150" algn="l" rtl="0" eaLnBrk="1" fontAlgn="base" hangingPunct="1">
              <a:lnSpc>
                <a:spcPct val="90000"/>
              </a:lnSpc>
              <a:spcBef>
                <a:spcPct val="15000"/>
              </a:spcBef>
              <a:spcAft>
                <a:spcPct val="0"/>
              </a:spcAft>
              <a:buClr>
                <a:schemeClr val="folHlink"/>
              </a:buClr>
              <a:buChar char="›"/>
              <a:defRPr sz="1600">
                <a:solidFill>
                  <a:schemeClr val="tx1"/>
                </a:solidFill>
                <a:latin typeface="+mn-lt"/>
              </a:defRPr>
            </a:lvl7pPr>
            <a:lvl8pPr marL="2349500" indent="-184150" algn="l" rtl="0" eaLnBrk="1" fontAlgn="base" hangingPunct="1">
              <a:lnSpc>
                <a:spcPct val="90000"/>
              </a:lnSpc>
              <a:spcBef>
                <a:spcPct val="15000"/>
              </a:spcBef>
              <a:spcAft>
                <a:spcPct val="0"/>
              </a:spcAft>
              <a:buClr>
                <a:schemeClr val="folHlink"/>
              </a:buClr>
              <a:buChar char="›"/>
              <a:defRPr sz="1600">
                <a:solidFill>
                  <a:schemeClr val="tx1"/>
                </a:solidFill>
                <a:latin typeface="+mn-lt"/>
              </a:defRPr>
            </a:lvl8pPr>
            <a:lvl9pPr marL="2806700" indent="-184150" algn="l" rtl="0" eaLnBrk="1" fontAlgn="base" hangingPunct="1">
              <a:lnSpc>
                <a:spcPct val="90000"/>
              </a:lnSpc>
              <a:spcBef>
                <a:spcPct val="15000"/>
              </a:spcBef>
              <a:spcAft>
                <a:spcPct val="0"/>
              </a:spcAft>
              <a:buClr>
                <a:schemeClr val="folHlink"/>
              </a:buClr>
              <a:buChar char="›"/>
              <a:defRPr sz="1600">
                <a:solidFill>
                  <a:schemeClr val="tx1"/>
                </a:solidFill>
                <a:latin typeface="+mn-lt"/>
              </a:defRPr>
            </a:lvl9pPr>
          </a:lstStyle>
          <a:p>
            <a:pPr marL="286477" indent="-286477">
              <a:spcBef>
                <a:spcPts val="1794"/>
              </a:spcBef>
              <a:buFont typeface="Wingdings" panose="020B0603050302020204" pitchFamily="34" charset="2"/>
              <a:buChar char="ü"/>
            </a:pPr>
            <a:r>
              <a:rPr lang="en-US" sz="2394" dirty="0"/>
              <a:t>Ability to advocate for the insured</a:t>
            </a:r>
          </a:p>
          <a:p>
            <a:pPr marL="286477" indent="-286477">
              <a:spcBef>
                <a:spcPts val="1794"/>
              </a:spcBef>
              <a:buFont typeface="Wingdings" panose="020B0603050302020204" pitchFamily="34" charset="2"/>
              <a:buChar char="ü"/>
            </a:pPr>
            <a:r>
              <a:rPr lang="en-US" sz="2394" dirty="0"/>
              <a:t>Experienced, educated, and insurance licensed support staff </a:t>
            </a:r>
          </a:p>
          <a:p>
            <a:pPr marL="286477" indent="-286477">
              <a:spcBef>
                <a:spcPts val="1794"/>
              </a:spcBef>
              <a:buFont typeface="Wingdings" panose="020B0603050302020204" pitchFamily="34" charset="2"/>
              <a:buChar char="ü"/>
            </a:pPr>
            <a:r>
              <a:rPr lang="en-US" sz="2394" dirty="0"/>
              <a:t>Investment in the most updated technology </a:t>
            </a:r>
          </a:p>
          <a:p>
            <a:pPr marL="286477" indent="-286477">
              <a:spcBef>
                <a:spcPts val="1794"/>
              </a:spcBef>
              <a:buFont typeface="Wingdings" panose="020B0603050302020204" pitchFamily="34" charset="2"/>
              <a:buChar char="ü"/>
            </a:pPr>
            <a:r>
              <a:rPr lang="en-US" sz="2394" dirty="0"/>
              <a:t>Certifications recognizing a commitment to modernization</a:t>
            </a:r>
          </a:p>
          <a:p>
            <a:pPr marL="286477" indent="-286477">
              <a:spcBef>
                <a:spcPts val="1794"/>
              </a:spcBef>
              <a:buFont typeface="Wingdings" panose="020B0603050302020204" pitchFamily="34" charset="2"/>
              <a:buChar char="ü"/>
            </a:pPr>
            <a:r>
              <a:rPr lang="en-US" sz="2394" dirty="0"/>
              <a:t>Waiver of recourse </a:t>
            </a:r>
          </a:p>
          <a:p>
            <a:pPr marL="286477" indent="-286477">
              <a:spcBef>
                <a:spcPts val="1794"/>
              </a:spcBef>
              <a:buFont typeface="Wingdings" panose="020B0603050302020204" pitchFamily="34" charset="2"/>
              <a:buChar char="ü"/>
            </a:pPr>
            <a:r>
              <a:rPr lang="en-US" sz="2394" dirty="0"/>
              <a:t>Individual labor leader endorsement</a:t>
            </a:r>
          </a:p>
          <a:p>
            <a:pPr marL="286477" indent="-286477">
              <a:spcBef>
                <a:spcPts val="1794"/>
              </a:spcBef>
              <a:buFont typeface="Wingdings" panose="020B0603050302020204" pitchFamily="34" charset="2"/>
              <a:buChar char="ü"/>
            </a:pPr>
            <a:endParaRPr lang="en-US" sz="2394" dirty="0"/>
          </a:p>
        </p:txBody>
      </p:sp>
      <p:sp>
        <p:nvSpPr>
          <p:cNvPr id="17" name="Slide Number Placeholder 7"/>
          <p:cNvSpPr txBox="1">
            <a:spLocks/>
          </p:cNvSpPr>
          <p:nvPr/>
        </p:nvSpPr>
        <p:spPr bwMode="gray">
          <a:xfrm>
            <a:off x="11605703" y="6567858"/>
            <a:ext cx="546069" cy="224781"/>
          </a:xfrm>
          <a:prstGeom prst="rect">
            <a:avLst/>
          </a:prstGeom>
          <a:ln>
            <a:noFill/>
          </a:ln>
        </p:spPr>
        <p:txBody>
          <a:bodyPr vert="horz" lIns="91155" tIns="45577" rIns="91155" bIns="45577" rtlCol="0" anchor="ctr"/>
          <a:lstStyle>
            <a:defPPr>
              <a:defRPr lang="en-US"/>
            </a:defPPr>
            <a:lvl1pPr algn="r" rtl="0" fontAlgn="base">
              <a:lnSpc>
                <a:spcPct val="90000"/>
              </a:lnSpc>
              <a:spcBef>
                <a:spcPct val="50000"/>
              </a:spcBef>
              <a:spcAft>
                <a:spcPct val="0"/>
              </a:spcAft>
              <a:defRPr sz="1000" kern="1200">
                <a:solidFill>
                  <a:schemeClr val="tx1"/>
                </a:solidFill>
                <a:latin typeface="Arial" charset="0"/>
                <a:ea typeface="+mn-ea"/>
                <a:cs typeface="+mn-cs"/>
              </a:defRPr>
            </a:lvl1pPr>
            <a:lvl2pPr marL="457200" algn="l" rtl="0" fontAlgn="base">
              <a:lnSpc>
                <a:spcPct val="90000"/>
              </a:lnSpc>
              <a:spcBef>
                <a:spcPct val="50000"/>
              </a:spcBef>
              <a:spcAft>
                <a:spcPct val="0"/>
              </a:spcAft>
              <a:defRPr sz="1600" kern="1200">
                <a:solidFill>
                  <a:schemeClr val="tx1"/>
                </a:solidFill>
                <a:latin typeface="Arial" charset="0"/>
                <a:ea typeface="+mn-ea"/>
                <a:cs typeface="+mn-cs"/>
              </a:defRPr>
            </a:lvl2pPr>
            <a:lvl3pPr marL="914400" algn="l" rtl="0" fontAlgn="base">
              <a:lnSpc>
                <a:spcPct val="90000"/>
              </a:lnSpc>
              <a:spcBef>
                <a:spcPct val="50000"/>
              </a:spcBef>
              <a:spcAft>
                <a:spcPct val="0"/>
              </a:spcAft>
              <a:defRPr sz="1600" kern="1200">
                <a:solidFill>
                  <a:schemeClr val="tx1"/>
                </a:solidFill>
                <a:latin typeface="Arial" charset="0"/>
                <a:ea typeface="+mn-ea"/>
                <a:cs typeface="+mn-cs"/>
              </a:defRPr>
            </a:lvl3pPr>
            <a:lvl4pPr marL="1371600" algn="l" rtl="0" fontAlgn="base">
              <a:lnSpc>
                <a:spcPct val="90000"/>
              </a:lnSpc>
              <a:spcBef>
                <a:spcPct val="50000"/>
              </a:spcBef>
              <a:spcAft>
                <a:spcPct val="0"/>
              </a:spcAft>
              <a:defRPr sz="1600" kern="1200">
                <a:solidFill>
                  <a:schemeClr val="tx1"/>
                </a:solidFill>
                <a:latin typeface="Arial" charset="0"/>
                <a:ea typeface="+mn-ea"/>
                <a:cs typeface="+mn-cs"/>
              </a:defRPr>
            </a:lvl4pPr>
            <a:lvl5pPr marL="1828800" algn="l" rtl="0" fontAlgn="base">
              <a:lnSpc>
                <a:spcPct val="90000"/>
              </a:lnSpc>
              <a:spcBef>
                <a:spcPct val="5000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a:lstStyle>
          <a:p>
            <a:fld id="{296C8835-0D17-40BE-AF3A-B681D566BC72}" type="slidenum">
              <a:rPr lang="en-US" sz="1397"/>
              <a:pPr/>
              <a:t>27</a:t>
            </a:fld>
            <a:endParaRPr lang="en-US" sz="1397" dirty="0"/>
          </a:p>
        </p:txBody>
      </p:sp>
    </p:spTree>
    <p:custDataLst>
      <p:tags r:id="rId1"/>
    </p:custDataLst>
    <p:extLst>
      <p:ext uri="{BB962C8B-B14F-4D97-AF65-F5344CB8AC3E}">
        <p14:creationId xmlns:p14="http://schemas.microsoft.com/office/powerpoint/2010/main" val="16705257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0ECE1FD-F932-4227-B270-1DFF1CC63D3B}"/>
              </a:ext>
            </a:extLst>
          </p:cNvPr>
          <p:cNvSpPr>
            <a:spLocks noGrp="1"/>
          </p:cNvSpPr>
          <p:nvPr>
            <p:ph type="title"/>
          </p:nvPr>
        </p:nvSpPr>
        <p:spPr>
          <a:xfrm>
            <a:off x="384048" y="246888"/>
            <a:ext cx="11734800" cy="1305961"/>
          </a:xfrm>
        </p:spPr>
        <p:txBody>
          <a:bodyPr/>
          <a:lstStyle/>
          <a:p>
            <a:r>
              <a:rPr lang="en-US"/>
              <a:t>Questions?</a:t>
            </a:r>
          </a:p>
        </p:txBody>
      </p:sp>
      <p:sp>
        <p:nvSpPr>
          <p:cNvPr id="6" name="TextBox 5">
            <a:extLst>
              <a:ext uri="{FF2B5EF4-FFF2-40B4-BE49-F238E27FC236}">
                <a16:creationId xmlns:a16="http://schemas.microsoft.com/office/drawing/2014/main" id="{BF8B9866-D4C3-4E68-B449-EFCA3D1EFE57}"/>
              </a:ext>
            </a:extLst>
          </p:cNvPr>
          <p:cNvSpPr txBox="1"/>
          <p:nvPr/>
        </p:nvSpPr>
        <p:spPr>
          <a:xfrm>
            <a:off x="457200" y="1828800"/>
            <a:ext cx="4019550" cy="4370427"/>
          </a:xfrm>
          <a:prstGeom prst="rect">
            <a:avLst/>
          </a:prstGeom>
          <a:noFill/>
        </p:spPr>
        <p:txBody>
          <a:bodyPr wrap="square">
            <a:spAutoFit/>
          </a:bodyPr>
          <a:lstStyle/>
          <a:p>
            <a:pPr lvl="0"/>
            <a:r>
              <a:rPr lang="en-US" sz="2000" b="1" dirty="0">
                <a:solidFill>
                  <a:schemeClr val="accent1"/>
                </a:solidFill>
              </a:rPr>
              <a:t>Sally Corbin</a:t>
            </a:r>
          </a:p>
          <a:p>
            <a:pPr lvl="0"/>
            <a:r>
              <a:rPr lang="en-US" sz="2000" i="1" dirty="0">
                <a:solidFill>
                  <a:schemeClr val="bg1"/>
                </a:solidFill>
                <a:latin typeface="+mn-lt"/>
              </a:rPr>
              <a:t>Senior Vice President, </a:t>
            </a:r>
          </a:p>
          <a:p>
            <a:pPr lvl="0"/>
            <a:r>
              <a:rPr lang="en-US" sz="2000" i="1" dirty="0">
                <a:solidFill>
                  <a:schemeClr val="bg1"/>
                </a:solidFill>
                <a:latin typeface="+mn-lt"/>
              </a:rPr>
              <a:t>Director of Insurance Relations</a:t>
            </a:r>
          </a:p>
          <a:p>
            <a:pPr lvl="0"/>
            <a:r>
              <a:rPr lang="en-US" sz="2000" b="1" dirty="0">
                <a:solidFill>
                  <a:schemeClr val="bg1"/>
                </a:solidFill>
                <a:latin typeface="+mn-lt"/>
              </a:rPr>
              <a:t>Segal</a:t>
            </a:r>
          </a:p>
          <a:p>
            <a:pPr lvl="0"/>
            <a:r>
              <a:rPr lang="en-US" sz="2000" dirty="0">
                <a:solidFill>
                  <a:schemeClr val="bg1"/>
                </a:solidFill>
                <a:latin typeface="+mn-lt"/>
              </a:rPr>
              <a:t>scorbin@segalco.com</a:t>
            </a:r>
          </a:p>
          <a:p>
            <a:pPr lvl="0"/>
            <a:r>
              <a:rPr lang="en-US" sz="2000" dirty="0">
                <a:solidFill>
                  <a:schemeClr val="bg1"/>
                </a:solidFill>
                <a:latin typeface="+mn-lt"/>
              </a:rPr>
              <a:t>517.482.6700</a:t>
            </a:r>
          </a:p>
          <a:p>
            <a:pPr lvl="0"/>
            <a:endParaRPr lang="en-US" sz="2000" dirty="0">
              <a:solidFill>
                <a:schemeClr val="bg1"/>
              </a:solidFill>
            </a:endParaRPr>
          </a:p>
          <a:p>
            <a:r>
              <a:rPr lang="en-US" sz="2000" b="1" dirty="0">
                <a:solidFill>
                  <a:schemeClr val="accent1"/>
                </a:solidFill>
                <a:latin typeface="+mn-lt"/>
              </a:rPr>
              <a:t>Justin Patten</a:t>
            </a:r>
          </a:p>
          <a:p>
            <a:r>
              <a:rPr lang="en-US" sz="2000" i="1" dirty="0">
                <a:solidFill>
                  <a:schemeClr val="bg1"/>
                </a:solidFill>
                <a:latin typeface="+mn-lt"/>
              </a:rPr>
              <a:t>Director of Underwriting, Professional Lines</a:t>
            </a:r>
            <a:br>
              <a:rPr lang="en-US" sz="2000" dirty="0">
                <a:solidFill>
                  <a:schemeClr val="bg1"/>
                </a:solidFill>
                <a:latin typeface="+mn-lt"/>
              </a:rPr>
            </a:br>
            <a:r>
              <a:rPr lang="en-US" sz="2000" b="1" dirty="0">
                <a:solidFill>
                  <a:schemeClr val="bg1"/>
                </a:solidFill>
                <a:latin typeface="+mn-lt"/>
              </a:rPr>
              <a:t>Ullico Casualty </a:t>
            </a:r>
            <a:br>
              <a:rPr lang="en-US" sz="2000" dirty="0">
                <a:solidFill>
                  <a:schemeClr val="bg1"/>
                </a:solidFill>
                <a:latin typeface="+mn-lt"/>
              </a:rPr>
            </a:br>
            <a:r>
              <a:rPr lang="en-US" sz="2000" dirty="0">
                <a:solidFill>
                  <a:schemeClr val="bg1"/>
                </a:solidFill>
                <a:latin typeface="+mn-lt"/>
              </a:rPr>
              <a:t>jpatten@ullico.com</a:t>
            </a:r>
            <a:br>
              <a:rPr lang="en-US" sz="2000" dirty="0">
                <a:solidFill>
                  <a:schemeClr val="bg1"/>
                </a:solidFill>
                <a:latin typeface="+mn-lt"/>
              </a:rPr>
            </a:br>
            <a:r>
              <a:rPr lang="en-US" sz="2000" dirty="0">
                <a:solidFill>
                  <a:schemeClr val="bg1"/>
                </a:solidFill>
                <a:latin typeface="+mn-lt"/>
              </a:rPr>
              <a:t>202.682.4983</a:t>
            </a:r>
          </a:p>
          <a:p>
            <a:pPr lvl="0"/>
            <a:endParaRPr lang="en-US" sz="1800" dirty="0">
              <a:solidFill>
                <a:schemeClr val="bg1"/>
              </a:solidFill>
              <a:latin typeface="+mn-lt"/>
            </a:endParaRPr>
          </a:p>
        </p:txBody>
      </p:sp>
      <p:grpSp>
        <p:nvGrpSpPr>
          <p:cNvPr id="7" name="Group 6">
            <a:extLst>
              <a:ext uri="{FF2B5EF4-FFF2-40B4-BE49-F238E27FC236}">
                <a16:creationId xmlns:a16="http://schemas.microsoft.com/office/drawing/2014/main" id="{81698CFA-3191-4F7B-8FE2-8C1BE944A23E}"/>
              </a:ext>
            </a:extLst>
          </p:cNvPr>
          <p:cNvGrpSpPr>
            <a:grpSpLocks/>
          </p:cNvGrpSpPr>
          <p:nvPr/>
        </p:nvGrpSpPr>
        <p:grpSpPr bwMode="ltGray">
          <a:xfrm>
            <a:off x="5394994" y="-32875"/>
            <a:ext cx="6209247" cy="6814675"/>
            <a:chOff x="5562600" y="-304800"/>
            <a:chExt cx="6765926" cy="7425632"/>
          </a:xfrm>
        </p:grpSpPr>
        <p:sp>
          <p:nvSpPr>
            <p:cNvPr id="8" name="Freeform 5">
              <a:extLst>
                <a:ext uri="{FF2B5EF4-FFF2-40B4-BE49-F238E27FC236}">
                  <a16:creationId xmlns:a16="http://schemas.microsoft.com/office/drawing/2014/main" id="{C09F55B6-19DF-4123-9447-758B94EEFF6F}"/>
                </a:ext>
              </a:extLst>
            </p:cNvPr>
            <p:cNvSpPr>
              <a:spLocks noEditPoints="1"/>
            </p:cNvSpPr>
            <p:nvPr/>
          </p:nvSpPr>
          <p:spPr bwMode="ltGray">
            <a:xfrm>
              <a:off x="9149758" y="3753577"/>
              <a:ext cx="1965378" cy="2246146"/>
            </a:xfrm>
            <a:custGeom>
              <a:avLst/>
              <a:gdLst>
                <a:gd name="T0" fmla="*/ 16 w 2113"/>
                <a:gd name="T1" fmla="*/ 385 h 2413"/>
                <a:gd name="T2" fmla="*/ 11 w 2113"/>
                <a:gd name="T3" fmla="*/ 417 h 2413"/>
                <a:gd name="T4" fmla="*/ 161 w 2113"/>
                <a:gd name="T5" fmla="*/ 318 h 2413"/>
                <a:gd name="T6" fmla="*/ 1426 w 2113"/>
                <a:gd name="T7" fmla="*/ 71 h 2413"/>
                <a:gd name="T8" fmla="*/ 1425 w 2113"/>
                <a:gd name="T9" fmla="*/ 73 h 2413"/>
                <a:gd name="T10" fmla="*/ 1438 w 2113"/>
                <a:gd name="T11" fmla="*/ 127 h 2413"/>
                <a:gd name="T12" fmla="*/ 1483 w 2113"/>
                <a:gd name="T13" fmla="*/ 1761 h 2413"/>
                <a:gd name="T14" fmla="*/ 1210 w 2113"/>
                <a:gd name="T15" fmla="*/ 2308 h 2413"/>
                <a:gd name="T16" fmla="*/ 678 w 2113"/>
                <a:gd name="T17" fmla="*/ 2197 h 2413"/>
                <a:gd name="T18" fmla="*/ 976 w 2113"/>
                <a:gd name="T19" fmla="*/ 1493 h 2413"/>
                <a:gd name="T20" fmla="*/ 1282 w 2113"/>
                <a:gd name="T21" fmla="*/ 743 h 2413"/>
                <a:gd name="T22" fmla="*/ 737 w 2113"/>
                <a:gd name="T23" fmla="*/ 634 h 2413"/>
                <a:gd name="T24" fmla="*/ 359 w 2113"/>
                <a:gd name="T25" fmla="*/ 789 h 2413"/>
                <a:gd name="T26" fmla="*/ 125 w 2113"/>
                <a:gd name="T27" fmla="*/ 504 h 2413"/>
                <a:gd name="T28" fmla="*/ 56 w 2113"/>
                <a:gd name="T29" fmla="*/ 486 h 2413"/>
                <a:gd name="T30" fmla="*/ 356 w 2113"/>
                <a:gd name="T31" fmla="*/ 837 h 2413"/>
                <a:gd name="T32" fmla="*/ 752 w 2113"/>
                <a:gd name="T33" fmla="*/ 681 h 2413"/>
                <a:gd name="T34" fmla="*/ 1244 w 2113"/>
                <a:gd name="T35" fmla="*/ 773 h 2413"/>
                <a:gd name="T36" fmla="*/ 948 w 2113"/>
                <a:gd name="T37" fmla="*/ 1453 h 2413"/>
                <a:gd name="T38" fmla="*/ 630 w 2113"/>
                <a:gd name="T39" fmla="*/ 2204 h 2413"/>
                <a:gd name="T40" fmla="*/ 660 w 2113"/>
                <a:gd name="T41" fmla="*/ 2413 h 2413"/>
                <a:gd name="T42" fmla="*/ 1246 w 2113"/>
                <a:gd name="T43" fmla="*/ 2341 h 2413"/>
                <a:gd name="T44" fmla="*/ 1512 w 2113"/>
                <a:gd name="T45" fmla="*/ 1800 h 2413"/>
                <a:gd name="T46" fmla="*/ 1455 w 2113"/>
                <a:gd name="T47" fmla="*/ 81 h 2413"/>
                <a:gd name="T48" fmla="*/ 655 w 2113"/>
                <a:gd name="T49" fmla="*/ 46 h 2413"/>
                <a:gd name="T50" fmla="*/ 404 w 2113"/>
                <a:gd name="T51" fmla="*/ 191 h 2413"/>
                <a:gd name="T52" fmla="*/ 655 w 2113"/>
                <a:gd name="T53" fmla="*/ 46 h 2413"/>
                <a:gd name="T54" fmla="*/ 1261 w 2113"/>
                <a:gd name="T55" fmla="*/ 53 h 2413"/>
                <a:gd name="T56" fmla="*/ 1052 w 2113"/>
                <a:gd name="T57" fmla="*/ 0 h 2413"/>
                <a:gd name="T58" fmla="*/ 747 w 2113"/>
                <a:gd name="T59" fmla="*/ 25 h 2413"/>
                <a:gd name="T60" fmla="*/ 1007 w 2113"/>
                <a:gd name="T61" fmla="*/ 48 h 2413"/>
                <a:gd name="T62" fmla="*/ 968 w 2113"/>
                <a:gd name="T63" fmla="*/ 0 h 24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13" h="2413">
                  <a:moveTo>
                    <a:pt x="344" y="166"/>
                  </a:moveTo>
                  <a:cubicBezTo>
                    <a:pt x="231" y="224"/>
                    <a:pt x="121" y="298"/>
                    <a:pt x="16" y="385"/>
                  </a:cubicBezTo>
                  <a:cubicBezTo>
                    <a:pt x="0" y="399"/>
                    <a:pt x="0" y="399"/>
                    <a:pt x="0" y="399"/>
                  </a:cubicBezTo>
                  <a:cubicBezTo>
                    <a:pt x="11" y="417"/>
                    <a:pt x="11" y="417"/>
                    <a:pt x="11" y="417"/>
                  </a:cubicBezTo>
                  <a:cubicBezTo>
                    <a:pt x="15" y="423"/>
                    <a:pt x="19" y="430"/>
                    <a:pt x="23" y="436"/>
                  </a:cubicBezTo>
                  <a:cubicBezTo>
                    <a:pt x="61" y="398"/>
                    <a:pt x="107" y="359"/>
                    <a:pt x="161" y="318"/>
                  </a:cubicBezTo>
                  <a:cubicBezTo>
                    <a:pt x="227" y="269"/>
                    <a:pt x="288" y="218"/>
                    <a:pt x="344" y="166"/>
                  </a:cubicBezTo>
                  <a:moveTo>
                    <a:pt x="1426" y="71"/>
                  </a:moveTo>
                  <a:cubicBezTo>
                    <a:pt x="1427" y="72"/>
                    <a:pt x="1427" y="72"/>
                    <a:pt x="1427" y="72"/>
                  </a:cubicBezTo>
                  <a:cubicBezTo>
                    <a:pt x="1425" y="73"/>
                    <a:pt x="1425" y="73"/>
                    <a:pt x="1425" y="73"/>
                  </a:cubicBezTo>
                  <a:cubicBezTo>
                    <a:pt x="1396" y="82"/>
                    <a:pt x="1367" y="89"/>
                    <a:pt x="1337" y="93"/>
                  </a:cubicBezTo>
                  <a:cubicBezTo>
                    <a:pt x="1371" y="103"/>
                    <a:pt x="1404" y="114"/>
                    <a:pt x="1438" y="127"/>
                  </a:cubicBezTo>
                  <a:cubicBezTo>
                    <a:pt x="1759" y="250"/>
                    <a:pt x="1975" y="498"/>
                    <a:pt x="2016" y="789"/>
                  </a:cubicBezTo>
                  <a:cubicBezTo>
                    <a:pt x="2062" y="1122"/>
                    <a:pt x="1873" y="1467"/>
                    <a:pt x="1483" y="1761"/>
                  </a:cubicBezTo>
                  <a:cubicBezTo>
                    <a:pt x="1198" y="1976"/>
                    <a:pt x="1211" y="2127"/>
                    <a:pt x="1220" y="2227"/>
                  </a:cubicBezTo>
                  <a:cubicBezTo>
                    <a:pt x="1223" y="2269"/>
                    <a:pt x="1225" y="2292"/>
                    <a:pt x="1210" y="2308"/>
                  </a:cubicBezTo>
                  <a:cubicBezTo>
                    <a:pt x="1173" y="2348"/>
                    <a:pt x="1030" y="2364"/>
                    <a:pt x="703" y="2364"/>
                  </a:cubicBezTo>
                  <a:cubicBezTo>
                    <a:pt x="694" y="2302"/>
                    <a:pt x="686" y="2246"/>
                    <a:pt x="678" y="2197"/>
                  </a:cubicBezTo>
                  <a:cubicBezTo>
                    <a:pt x="642" y="1953"/>
                    <a:pt x="628" y="1861"/>
                    <a:pt x="695" y="1756"/>
                  </a:cubicBezTo>
                  <a:cubicBezTo>
                    <a:pt x="768" y="1641"/>
                    <a:pt x="869" y="1569"/>
                    <a:pt x="976" y="1493"/>
                  </a:cubicBezTo>
                  <a:cubicBezTo>
                    <a:pt x="1092" y="1410"/>
                    <a:pt x="1212" y="1325"/>
                    <a:pt x="1296" y="1178"/>
                  </a:cubicBezTo>
                  <a:cubicBezTo>
                    <a:pt x="1382" y="1028"/>
                    <a:pt x="1377" y="862"/>
                    <a:pt x="1282" y="743"/>
                  </a:cubicBezTo>
                  <a:cubicBezTo>
                    <a:pt x="1207" y="649"/>
                    <a:pt x="1089" y="600"/>
                    <a:pt x="950" y="600"/>
                  </a:cubicBezTo>
                  <a:cubicBezTo>
                    <a:pt x="884" y="600"/>
                    <a:pt x="812" y="611"/>
                    <a:pt x="737" y="634"/>
                  </a:cubicBezTo>
                  <a:cubicBezTo>
                    <a:pt x="608" y="674"/>
                    <a:pt x="524" y="717"/>
                    <a:pt x="463" y="748"/>
                  </a:cubicBezTo>
                  <a:cubicBezTo>
                    <a:pt x="411" y="775"/>
                    <a:pt x="382" y="789"/>
                    <a:pt x="359" y="789"/>
                  </a:cubicBezTo>
                  <a:cubicBezTo>
                    <a:pt x="347" y="789"/>
                    <a:pt x="336" y="785"/>
                    <a:pt x="325" y="777"/>
                  </a:cubicBezTo>
                  <a:cubicBezTo>
                    <a:pt x="283" y="749"/>
                    <a:pt x="227" y="662"/>
                    <a:pt x="125" y="504"/>
                  </a:cubicBezTo>
                  <a:cubicBezTo>
                    <a:pt x="115" y="488"/>
                    <a:pt x="103" y="470"/>
                    <a:pt x="92" y="452"/>
                  </a:cubicBezTo>
                  <a:cubicBezTo>
                    <a:pt x="79" y="464"/>
                    <a:pt x="67" y="475"/>
                    <a:pt x="56" y="486"/>
                  </a:cubicBezTo>
                  <a:cubicBezTo>
                    <a:pt x="66" y="502"/>
                    <a:pt x="75" y="516"/>
                    <a:pt x="85" y="530"/>
                  </a:cubicBezTo>
                  <a:cubicBezTo>
                    <a:pt x="230" y="756"/>
                    <a:pt x="282" y="837"/>
                    <a:pt x="356" y="837"/>
                  </a:cubicBezTo>
                  <a:cubicBezTo>
                    <a:pt x="391" y="837"/>
                    <a:pt x="430" y="819"/>
                    <a:pt x="485" y="791"/>
                  </a:cubicBezTo>
                  <a:cubicBezTo>
                    <a:pt x="545" y="761"/>
                    <a:pt x="626" y="720"/>
                    <a:pt x="752" y="681"/>
                  </a:cubicBezTo>
                  <a:cubicBezTo>
                    <a:pt x="821" y="659"/>
                    <a:pt x="888" y="648"/>
                    <a:pt x="950" y="648"/>
                  </a:cubicBezTo>
                  <a:cubicBezTo>
                    <a:pt x="1074" y="648"/>
                    <a:pt x="1178" y="691"/>
                    <a:pt x="1244" y="773"/>
                  </a:cubicBezTo>
                  <a:cubicBezTo>
                    <a:pt x="1326" y="876"/>
                    <a:pt x="1330" y="1022"/>
                    <a:pt x="1254" y="1154"/>
                  </a:cubicBezTo>
                  <a:cubicBezTo>
                    <a:pt x="1175" y="1291"/>
                    <a:pt x="1059" y="1374"/>
                    <a:pt x="948" y="1453"/>
                  </a:cubicBezTo>
                  <a:cubicBezTo>
                    <a:pt x="842" y="1529"/>
                    <a:pt x="733" y="1607"/>
                    <a:pt x="654" y="1730"/>
                  </a:cubicBezTo>
                  <a:cubicBezTo>
                    <a:pt x="577" y="1851"/>
                    <a:pt x="593" y="1954"/>
                    <a:pt x="630" y="2204"/>
                  </a:cubicBezTo>
                  <a:cubicBezTo>
                    <a:pt x="639" y="2259"/>
                    <a:pt x="648" y="2321"/>
                    <a:pt x="658" y="2392"/>
                  </a:cubicBezTo>
                  <a:cubicBezTo>
                    <a:pt x="660" y="2413"/>
                    <a:pt x="660" y="2413"/>
                    <a:pt x="660" y="2413"/>
                  </a:cubicBezTo>
                  <a:cubicBezTo>
                    <a:pt x="682" y="2413"/>
                    <a:pt x="682" y="2413"/>
                    <a:pt x="682" y="2413"/>
                  </a:cubicBezTo>
                  <a:cubicBezTo>
                    <a:pt x="1058" y="2413"/>
                    <a:pt x="1195" y="2395"/>
                    <a:pt x="1246" y="2341"/>
                  </a:cubicBezTo>
                  <a:cubicBezTo>
                    <a:pt x="1275" y="2308"/>
                    <a:pt x="1272" y="2267"/>
                    <a:pt x="1268" y="2223"/>
                  </a:cubicBezTo>
                  <a:cubicBezTo>
                    <a:pt x="1261" y="2134"/>
                    <a:pt x="1249" y="1998"/>
                    <a:pt x="1512" y="1800"/>
                  </a:cubicBezTo>
                  <a:cubicBezTo>
                    <a:pt x="1917" y="1495"/>
                    <a:pt x="2113" y="1133"/>
                    <a:pt x="2064" y="782"/>
                  </a:cubicBezTo>
                  <a:cubicBezTo>
                    <a:pt x="2020" y="473"/>
                    <a:pt x="1793" y="211"/>
                    <a:pt x="1455" y="81"/>
                  </a:cubicBezTo>
                  <a:cubicBezTo>
                    <a:pt x="1445" y="78"/>
                    <a:pt x="1436" y="74"/>
                    <a:pt x="1426" y="71"/>
                  </a:cubicBezTo>
                  <a:moveTo>
                    <a:pt x="655" y="46"/>
                  </a:moveTo>
                  <a:cubicBezTo>
                    <a:pt x="602" y="60"/>
                    <a:pt x="549" y="77"/>
                    <a:pt x="497" y="98"/>
                  </a:cubicBezTo>
                  <a:cubicBezTo>
                    <a:pt x="467" y="129"/>
                    <a:pt x="437" y="160"/>
                    <a:pt x="404" y="191"/>
                  </a:cubicBezTo>
                  <a:cubicBezTo>
                    <a:pt x="467" y="160"/>
                    <a:pt x="531" y="135"/>
                    <a:pt x="595" y="114"/>
                  </a:cubicBezTo>
                  <a:cubicBezTo>
                    <a:pt x="616" y="92"/>
                    <a:pt x="636" y="69"/>
                    <a:pt x="655" y="46"/>
                  </a:cubicBezTo>
                  <a:moveTo>
                    <a:pt x="1052" y="0"/>
                  </a:moveTo>
                  <a:cubicBezTo>
                    <a:pt x="1116" y="36"/>
                    <a:pt x="1188" y="53"/>
                    <a:pt x="1261" y="53"/>
                  </a:cubicBezTo>
                  <a:cubicBezTo>
                    <a:pt x="1289" y="53"/>
                    <a:pt x="1318" y="50"/>
                    <a:pt x="1345" y="45"/>
                  </a:cubicBezTo>
                  <a:cubicBezTo>
                    <a:pt x="1250" y="18"/>
                    <a:pt x="1151" y="3"/>
                    <a:pt x="1052" y="0"/>
                  </a:cubicBezTo>
                  <a:moveTo>
                    <a:pt x="968" y="0"/>
                  </a:moveTo>
                  <a:cubicBezTo>
                    <a:pt x="894" y="2"/>
                    <a:pt x="820" y="10"/>
                    <a:pt x="747" y="25"/>
                  </a:cubicBezTo>
                  <a:cubicBezTo>
                    <a:pt x="731" y="45"/>
                    <a:pt x="715" y="65"/>
                    <a:pt x="699" y="85"/>
                  </a:cubicBezTo>
                  <a:cubicBezTo>
                    <a:pt x="801" y="60"/>
                    <a:pt x="905" y="48"/>
                    <a:pt x="1007" y="48"/>
                  </a:cubicBezTo>
                  <a:cubicBezTo>
                    <a:pt x="1019" y="48"/>
                    <a:pt x="1031" y="48"/>
                    <a:pt x="1043" y="48"/>
                  </a:cubicBezTo>
                  <a:cubicBezTo>
                    <a:pt x="1017" y="35"/>
                    <a:pt x="992" y="19"/>
                    <a:pt x="968" y="0"/>
                  </a:cubicBezTo>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US"/>
            </a:p>
          </p:txBody>
        </p:sp>
        <p:sp>
          <p:nvSpPr>
            <p:cNvPr id="9" name="Freeform 6">
              <a:extLst>
                <a:ext uri="{FF2B5EF4-FFF2-40B4-BE49-F238E27FC236}">
                  <a16:creationId xmlns:a16="http://schemas.microsoft.com/office/drawing/2014/main" id="{CCD18635-37BB-4C14-9C37-B5816733D4E0}"/>
                </a:ext>
              </a:extLst>
            </p:cNvPr>
            <p:cNvSpPr>
              <a:spLocks noEditPoints="1"/>
            </p:cNvSpPr>
            <p:nvPr/>
          </p:nvSpPr>
          <p:spPr bwMode="ltGray">
            <a:xfrm>
              <a:off x="9642574" y="6292271"/>
              <a:ext cx="748061" cy="724500"/>
            </a:xfrm>
            <a:custGeom>
              <a:avLst/>
              <a:gdLst>
                <a:gd name="T0" fmla="*/ 401 w 803"/>
                <a:gd name="T1" fmla="*/ 730 h 779"/>
                <a:gd name="T2" fmla="*/ 48 w 803"/>
                <a:gd name="T3" fmla="*/ 389 h 779"/>
                <a:gd name="T4" fmla="*/ 401 w 803"/>
                <a:gd name="T5" fmla="*/ 49 h 779"/>
                <a:gd name="T6" fmla="*/ 755 w 803"/>
                <a:gd name="T7" fmla="*/ 389 h 779"/>
                <a:gd name="T8" fmla="*/ 401 w 803"/>
                <a:gd name="T9" fmla="*/ 730 h 779"/>
                <a:gd name="T10" fmla="*/ 401 w 803"/>
                <a:gd name="T11" fmla="*/ 0 h 779"/>
                <a:gd name="T12" fmla="*/ 0 w 803"/>
                <a:gd name="T13" fmla="*/ 389 h 779"/>
                <a:gd name="T14" fmla="*/ 401 w 803"/>
                <a:gd name="T15" fmla="*/ 779 h 779"/>
                <a:gd name="T16" fmla="*/ 803 w 803"/>
                <a:gd name="T17" fmla="*/ 389 h 779"/>
                <a:gd name="T18" fmla="*/ 401 w 803"/>
                <a:gd name="T19" fmla="*/ 0 h 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03" h="779">
                  <a:moveTo>
                    <a:pt x="401" y="730"/>
                  </a:moveTo>
                  <a:cubicBezTo>
                    <a:pt x="231" y="730"/>
                    <a:pt x="48" y="624"/>
                    <a:pt x="48" y="389"/>
                  </a:cubicBezTo>
                  <a:cubicBezTo>
                    <a:pt x="48" y="155"/>
                    <a:pt x="231" y="49"/>
                    <a:pt x="401" y="49"/>
                  </a:cubicBezTo>
                  <a:cubicBezTo>
                    <a:pt x="571" y="49"/>
                    <a:pt x="755" y="155"/>
                    <a:pt x="755" y="389"/>
                  </a:cubicBezTo>
                  <a:cubicBezTo>
                    <a:pt x="755" y="624"/>
                    <a:pt x="571" y="730"/>
                    <a:pt x="401" y="730"/>
                  </a:cubicBezTo>
                  <a:moveTo>
                    <a:pt x="401" y="0"/>
                  </a:moveTo>
                  <a:cubicBezTo>
                    <a:pt x="208" y="0"/>
                    <a:pt x="0" y="122"/>
                    <a:pt x="0" y="389"/>
                  </a:cubicBezTo>
                  <a:cubicBezTo>
                    <a:pt x="0" y="657"/>
                    <a:pt x="208" y="779"/>
                    <a:pt x="401" y="779"/>
                  </a:cubicBezTo>
                  <a:cubicBezTo>
                    <a:pt x="601" y="779"/>
                    <a:pt x="803" y="645"/>
                    <a:pt x="803" y="389"/>
                  </a:cubicBezTo>
                  <a:cubicBezTo>
                    <a:pt x="803" y="134"/>
                    <a:pt x="601" y="0"/>
                    <a:pt x="401" y="0"/>
                  </a:cubicBezTo>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US"/>
            </a:p>
          </p:txBody>
        </p:sp>
        <p:sp>
          <p:nvSpPr>
            <p:cNvPr id="10" name="Freeform 7">
              <a:extLst>
                <a:ext uri="{FF2B5EF4-FFF2-40B4-BE49-F238E27FC236}">
                  <a16:creationId xmlns:a16="http://schemas.microsoft.com/office/drawing/2014/main" id="{274A8DC5-C0E3-4FB9-AF8A-315B4B7ADDE4}"/>
                </a:ext>
              </a:extLst>
            </p:cNvPr>
            <p:cNvSpPr>
              <a:spLocks/>
            </p:cNvSpPr>
            <p:nvPr/>
          </p:nvSpPr>
          <p:spPr bwMode="ltGray">
            <a:xfrm>
              <a:off x="9577782" y="5294857"/>
              <a:ext cx="836414" cy="808927"/>
            </a:xfrm>
            <a:custGeom>
              <a:avLst/>
              <a:gdLst>
                <a:gd name="T0" fmla="*/ 113 w 900"/>
                <a:gd name="T1" fmla="*/ 0 h 870"/>
                <a:gd name="T2" fmla="*/ 99 w 900"/>
                <a:gd name="T3" fmla="*/ 15 h 870"/>
                <a:gd name="T4" fmla="*/ 59 w 900"/>
                <a:gd name="T5" fmla="*/ 566 h 870"/>
                <a:gd name="T6" fmla="*/ 86 w 900"/>
                <a:gd name="T7" fmla="*/ 752 h 870"/>
                <a:gd name="T8" fmla="*/ 103 w 900"/>
                <a:gd name="T9" fmla="*/ 870 h 870"/>
                <a:gd name="T10" fmla="*/ 222 w 900"/>
                <a:gd name="T11" fmla="*/ 870 h 870"/>
                <a:gd name="T12" fmla="*/ 868 w 900"/>
                <a:gd name="T13" fmla="*/ 761 h 870"/>
                <a:gd name="T14" fmla="*/ 900 w 900"/>
                <a:gd name="T15" fmla="*/ 645 h 870"/>
                <a:gd name="T16" fmla="*/ 857 w 900"/>
                <a:gd name="T17" fmla="*/ 648 h 870"/>
                <a:gd name="T18" fmla="*/ 832 w 900"/>
                <a:gd name="T19" fmla="*/ 729 h 870"/>
                <a:gd name="T20" fmla="*/ 222 w 900"/>
                <a:gd name="T21" fmla="*/ 821 h 870"/>
                <a:gd name="T22" fmla="*/ 145 w 900"/>
                <a:gd name="T23" fmla="*/ 821 h 870"/>
                <a:gd name="T24" fmla="*/ 135 w 900"/>
                <a:gd name="T25" fmla="*/ 745 h 870"/>
                <a:gd name="T26" fmla="*/ 107 w 900"/>
                <a:gd name="T27" fmla="*/ 559 h 870"/>
                <a:gd name="T28" fmla="*/ 143 w 900"/>
                <a:gd name="T29" fmla="*/ 42 h 870"/>
                <a:gd name="T30" fmla="*/ 152 w 900"/>
                <a:gd name="T31" fmla="*/ 27 h 870"/>
                <a:gd name="T32" fmla="*/ 113 w 900"/>
                <a:gd name="T33" fmla="*/ 0 h 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00" h="870">
                  <a:moveTo>
                    <a:pt x="113" y="0"/>
                  </a:moveTo>
                  <a:cubicBezTo>
                    <a:pt x="111" y="3"/>
                    <a:pt x="102" y="11"/>
                    <a:pt x="99" y="15"/>
                  </a:cubicBezTo>
                  <a:cubicBezTo>
                    <a:pt x="0" y="171"/>
                    <a:pt x="20" y="303"/>
                    <a:pt x="59" y="566"/>
                  </a:cubicBezTo>
                  <a:cubicBezTo>
                    <a:pt x="68" y="620"/>
                    <a:pt x="77" y="682"/>
                    <a:pt x="86" y="752"/>
                  </a:cubicBezTo>
                  <a:cubicBezTo>
                    <a:pt x="103" y="870"/>
                    <a:pt x="103" y="870"/>
                    <a:pt x="103" y="870"/>
                  </a:cubicBezTo>
                  <a:cubicBezTo>
                    <a:pt x="222" y="870"/>
                    <a:pt x="222" y="870"/>
                    <a:pt x="222" y="870"/>
                  </a:cubicBezTo>
                  <a:cubicBezTo>
                    <a:pt x="651" y="870"/>
                    <a:pt x="790" y="847"/>
                    <a:pt x="868" y="761"/>
                  </a:cubicBezTo>
                  <a:cubicBezTo>
                    <a:pt x="895" y="733"/>
                    <a:pt x="893" y="684"/>
                    <a:pt x="900" y="645"/>
                  </a:cubicBezTo>
                  <a:cubicBezTo>
                    <a:pt x="857" y="648"/>
                    <a:pt x="857" y="648"/>
                    <a:pt x="857" y="648"/>
                  </a:cubicBezTo>
                  <a:cubicBezTo>
                    <a:pt x="851" y="678"/>
                    <a:pt x="853" y="707"/>
                    <a:pt x="832" y="729"/>
                  </a:cubicBezTo>
                  <a:cubicBezTo>
                    <a:pt x="766" y="801"/>
                    <a:pt x="629" y="821"/>
                    <a:pt x="222" y="821"/>
                  </a:cubicBezTo>
                  <a:cubicBezTo>
                    <a:pt x="145" y="821"/>
                    <a:pt x="145" y="821"/>
                    <a:pt x="145" y="821"/>
                  </a:cubicBezTo>
                  <a:cubicBezTo>
                    <a:pt x="135" y="745"/>
                    <a:pt x="135" y="745"/>
                    <a:pt x="135" y="745"/>
                  </a:cubicBezTo>
                  <a:cubicBezTo>
                    <a:pt x="125" y="675"/>
                    <a:pt x="116" y="613"/>
                    <a:pt x="107" y="559"/>
                  </a:cubicBezTo>
                  <a:cubicBezTo>
                    <a:pt x="70" y="308"/>
                    <a:pt x="53" y="182"/>
                    <a:pt x="143" y="42"/>
                  </a:cubicBezTo>
                  <a:cubicBezTo>
                    <a:pt x="152" y="27"/>
                    <a:pt x="152" y="27"/>
                    <a:pt x="152" y="27"/>
                  </a:cubicBezTo>
                  <a:cubicBezTo>
                    <a:pt x="113" y="0"/>
                    <a:pt x="113" y="0"/>
                    <a:pt x="113" y="0"/>
                  </a:cubicBezTo>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US"/>
            </a:p>
          </p:txBody>
        </p:sp>
        <p:sp>
          <p:nvSpPr>
            <p:cNvPr id="11" name="Freeform 8">
              <a:extLst>
                <a:ext uri="{FF2B5EF4-FFF2-40B4-BE49-F238E27FC236}">
                  <a16:creationId xmlns:a16="http://schemas.microsoft.com/office/drawing/2014/main" id="{090913E6-BEE7-4145-8DCD-27744440D3F0}"/>
                </a:ext>
              </a:extLst>
            </p:cNvPr>
            <p:cNvSpPr>
              <a:spLocks/>
            </p:cNvSpPr>
            <p:nvPr/>
          </p:nvSpPr>
          <p:spPr bwMode="ltGray">
            <a:xfrm>
              <a:off x="9984208" y="4417211"/>
              <a:ext cx="323964" cy="261135"/>
            </a:xfrm>
            <a:custGeom>
              <a:avLst/>
              <a:gdLst>
                <a:gd name="T0" fmla="*/ 51 w 347"/>
                <a:gd name="T1" fmla="*/ 0 h 282"/>
                <a:gd name="T2" fmla="*/ 0 w 347"/>
                <a:gd name="T3" fmla="*/ 3 h 282"/>
                <a:gd name="T4" fmla="*/ 5 w 347"/>
                <a:gd name="T5" fmla="*/ 51 h 282"/>
                <a:gd name="T6" fmla="*/ 51 w 347"/>
                <a:gd name="T7" fmla="*/ 48 h 282"/>
                <a:gd name="T8" fmla="*/ 273 w 347"/>
                <a:gd name="T9" fmla="*/ 153 h 282"/>
                <a:gd name="T10" fmla="*/ 299 w 347"/>
                <a:gd name="T11" fmla="*/ 250 h 282"/>
                <a:gd name="T12" fmla="*/ 297 w 347"/>
                <a:gd name="T13" fmla="*/ 276 h 282"/>
                <a:gd name="T14" fmla="*/ 345 w 347"/>
                <a:gd name="T15" fmla="*/ 282 h 282"/>
                <a:gd name="T16" fmla="*/ 347 w 347"/>
                <a:gd name="T17" fmla="*/ 250 h 282"/>
                <a:gd name="T18" fmla="*/ 315 w 347"/>
                <a:gd name="T19" fmla="*/ 129 h 282"/>
                <a:gd name="T20" fmla="*/ 51 w 347"/>
                <a:gd name="T21" fmla="*/ 0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7" h="282">
                  <a:moveTo>
                    <a:pt x="51" y="0"/>
                  </a:moveTo>
                  <a:cubicBezTo>
                    <a:pt x="34" y="0"/>
                    <a:pt x="17" y="1"/>
                    <a:pt x="0" y="3"/>
                  </a:cubicBezTo>
                  <a:cubicBezTo>
                    <a:pt x="5" y="51"/>
                    <a:pt x="5" y="51"/>
                    <a:pt x="5" y="51"/>
                  </a:cubicBezTo>
                  <a:cubicBezTo>
                    <a:pt x="21" y="49"/>
                    <a:pt x="36" y="48"/>
                    <a:pt x="51" y="48"/>
                  </a:cubicBezTo>
                  <a:cubicBezTo>
                    <a:pt x="153" y="48"/>
                    <a:pt x="235" y="86"/>
                    <a:pt x="273" y="153"/>
                  </a:cubicBezTo>
                  <a:cubicBezTo>
                    <a:pt x="290" y="182"/>
                    <a:pt x="299" y="215"/>
                    <a:pt x="299" y="250"/>
                  </a:cubicBezTo>
                  <a:cubicBezTo>
                    <a:pt x="299" y="258"/>
                    <a:pt x="298" y="267"/>
                    <a:pt x="297" y="276"/>
                  </a:cubicBezTo>
                  <a:cubicBezTo>
                    <a:pt x="345" y="282"/>
                    <a:pt x="345" y="282"/>
                    <a:pt x="345" y="282"/>
                  </a:cubicBezTo>
                  <a:cubicBezTo>
                    <a:pt x="346" y="271"/>
                    <a:pt x="347" y="260"/>
                    <a:pt x="347" y="250"/>
                  </a:cubicBezTo>
                  <a:cubicBezTo>
                    <a:pt x="347" y="206"/>
                    <a:pt x="336" y="165"/>
                    <a:pt x="315" y="129"/>
                  </a:cubicBezTo>
                  <a:cubicBezTo>
                    <a:pt x="268" y="47"/>
                    <a:pt x="171" y="0"/>
                    <a:pt x="51" y="0"/>
                  </a:cubicBezTo>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9">
              <a:extLst>
                <a:ext uri="{FF2B5EF4-FFF2-40B4-BE49-F238E27FC236}">
                  <a16:creationId xmlns:a16="http://schemas.microsoft.com/office/drawing/2014/main" id="{4610A89B-682D-40EF-A959-46E1A2B08163}"/>
                </a:ext>
              </a:extLst>
            </p:cNvPr>
            <p:cNvSpPr>
              <a:spLocks noEditPoints="1"/>
            </p:cNvSpPr>
            <p:nvPr/>
          </p:nvSpPr>
          <p:spPr bwMode="ltGray">
            <a:xfrm>
              <a:off x="9010355" y="3718236"/>
              <a:ext cx="716647" cy="918878"/>
            </a:xfrm>
            <a:custGeom>
              <a:avLst/>
              <a:gdLst>
                <a:gd name="T0" fmla="*/ 161 w 770"/>
                <a:gd name="T1" fmla="*/ 575 h 989"/>
                <a:gd name="T2" fmla="*/ 129 w 770"/>
                <a:gd name="T3" fmla="*/ 615 h 989"/>
                <a:gd name="T4" fmla="*/ 139 w 770"/>
                <a:gd name="T5" fmla="*/ 631 h 989"/>
                <a:gd name="T6" fmla="*/ 507 w 770"/>
                <a:gd name="T7" fmla="*/ 989 h 989"/>
                <a:gd name="T8" fmla="*/ 616 w 770"/>
                <a:gd name="T9" fmla="*/ 965 h 989"/>
                <a:gd name="T10" fmla="*/ 597 w 770"/>
                <a:gd name="T11" fmla="*/ 920 h 989"/>
                <a:gd name="T12" fmla="*/ 507 w 770"/>
                <a:gd name="T13" fmla="*/ 941 h 989"/>
                <a:gd name="T14" fmla="*/ 180 w 770"/>
                <a:gd name="T15" fmla="*/ 605 h 989"/>
                <a:gd name="T16" fmla="*/ 161 w 770"/>
                <a:gd name="T17" fmla="*/ 575 h 989"/>
                <a:gd name="T18" fmla="*/ 684 w 770"/>
                <a:gd name="T19" fmla="*/ 4 h 989"/>
                <a:gd name="T20" fmla="*/ 93 w 770"/>
                <a:gd name="T21" fmla="*/ 339 h 989"/>
                <a:gd name="T22" fmla="*/ 0 w 770"/>
                <a:gd name="T23" fmla="*/ 417 h 989"/>
                <a:gd name="T24" fmla="*/ 66 w 770"/>
                <a:gd name="T25" fmla="*/ 518 h 989"/>
                <a:gd name="T26" fmla="*/ 95 w 770"/>
                <a:gd name="T27" fmla="*/ 562 h 989"/>
                <a:gd name="T28" fmla="*/ 127 w 770"/>
                <a:gd name="T29" fmla="*/ 523 h 989"/>
                <a:gd name="T30" fmla="*/ 107 w 770"/>
                <a:gd name="T31" fmla="*/ 492 h 989"/>
                <a:gd name="T32" fmla="*/ 64 w 770"/>
                <a:gd name="T33" fmla="*/ 427 h 989"/>
                <a:gd name="T34" fmla="*/ 124 w 770"/>
                <a:gd name="T35" fmla="*/ 377 h 989"/>
                <a:gd name="T36" fmla="*/ 621 w 770"/>
                <a:gd name="T37" fmla="*/ 78 h 989"/>
                <a:gd name="T38" fmla="*/ 684 w 770"/>
                <a:gd name="T39" fmla="*/ 4 h 989"/>
                <a:gd name="T40" fmla="*/ 762 w 770"/>
                <a:gd name="T41" fmla="*/ 0 h 989"/>
                <a:gd name="T42" fmla="*/ 730 w 770"/>
                <a:gd name="T43" fmla="*/ 40 h 989"/>
                <a:gd name="T44" fmla="*/ 770 w 770"/>
                <a:gd name="T45" fmla="*/ 29 h 989"/>
                <a:gd name="T46" fmla="*/ 762 w 770"/>
                <a:gd name="T47" fmla="*/ 0 h 9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70" h="989">
                  <a:moveTo>
                    <a:pt x="161" y="575"/>
                  </a:moveTo>
                  <a:cubicBezTo>
                    <a:pt x="149" y="589"/>
                    <a:pt x="139" y="602"/>
                    <a:pt x="129" y="615"/>
                  </a:cubicBezTo>
                  <a:cubicBezTo>
                    <a:pt x="133" y="621"/>
                    <a:pt x="136" y="626"/>
                    <a:pt x="139" y="631"/>
                  </a:cubicBezTo>
                  <a:cubicBezTo>
                    <a:pt x="308" y="892"/>
                    <a:pt x="370" y="989"/>
                    <a:pt x="507" y="989"/>
                  </a:cubicBezTo>
                  <a:cubicBezTo>
                    <a:pt x="542" y="989"/>
                    <a:pt x="575" y="982"/>
                    <a:pt x="616" y="965"/>
                  </a:cubicBezTo>
                  <a:cubicBezTo>
                    <a:pt x="597" y="920"/>
                    <a:pt x="597" y="920"/>
                    <a:pt x="597" y="920"/>
                  </a:cubicBezTo>
                  <a:cubicBezTo>
                    <a:pt x="563" y="934"/>
                    <a:pt x="535" y="941"/>
                    <a:pt x="507" y="941"/>
                  </a:cubicBezTo>
                  <a:cubicBezTo>
                    <a:pt x="397" y="941"/>
                    <a:pt x="342" y="856"/>
                    <a:pt x="180" y="605"/>
                  </a:cubicBezTo>
                  <a:cubicBezTo>
                    <a:pt x="174" y="595"/>
                    <a:pt x="167" y="585"/>
                    <a:pt x="161" y="575"/>
                  </a:cubicBezTo>
                  <a:moveTo>
                    <a:pt x="684" y="4"/>
                  </a:moveTo>
                  <a:cubicBezTo>
                    <a:pt x="476" y="72"/>
                    <a:pt x="277" y="185"/>
                    <a:pt x="93" y="339"/>
                  </a:cubicBezTo>
                  <a:cubicBezTo>
                    <a:pt x="0" y="417"/>
                    <a:pt x="0" y="417"/>
                    <a:pt x="0" y="417"/>
                  </a:cubicBezTo>
                  <a:cubicBezTo>
                    <a:pt x="66" y="518"/>
                    <a:pt x="66" y="518"/>
                    <a:pt x="66" y="518"/>
                  </a:cubicBezTo>
                  <a:cubicBezTo>
                    <a:pt x="76" y="533"/>
                    <a:pt x="86" y="548"/>
                    <a:pt x="95" y="562"/>
                  </a:cubicBezTo>
                  <a:cubicBezTo>
                    <a:pt x="105" y="550"/>
                    <a:pt x="116" y="537"/>
                    <a:pt x="127" y="523"/>
                  </a:cubicBezTo>
                  <a:cubicBezTo>
                    <a:pt x="121" y="513"/>
                    <a:pt x="114" y="503"/>
                    <a:pt x="107" y="492"/>
                  </a:cubicBezTo>
                  <a:cubicBezTo>
                    <a:pt x="64" y="427"/>
                    <a:pt x="64" y="427"/>
                    <a:pt x="64" y="427"/>
                  </a:cubicBezTo>
                  <a:cubicBezTo>
                    <a:pt x="124" y="377"/>
                    <a:pt x="124" y="377"/>
                    <a:pt x="124" y="377"/>
                  </a:cubicBezTo>
                  <a:cubicBezTo>
                    <a:pt x="280" y="246"/>
                    <a:pt x="447" y="146"/>
                    <a:pt x="621" y="78"/>
                  </a:cubicBezTo>
                  <a:cubicBezTo>
                    <a:pt x="643" y="54"/>
                    <a:pt x="664" y="29"/>
                    <a:pt x="684" y="4"/>
                  </a:cubicBezTo>
                  <a:moveTo>
                    <a:pt x="762" y="0"/>
                  </a:moveTo>
                  <a:cubicBezTo>
                    <a:pt x="752" y="14"/>
                    <a:pt x="741" y="27"/>
                    <a:pt x="730" y="40"/>
                  </a:cubicBezTo>
                  <a:cubicBezTo>
                    <a:pt x="743" y="36"/>
                    <a:pt x="756" y="33"/>
                    <a:pt x="770" y="29"/>
                  </a:cubicBezTo>
                  <a:cubicBezTo>
                    <a:pt x="762" y="0"/>
                    <a:pt x="762" y="0"/>
                    <a:pt x="762" y="0"/>
                  </a:cubicBezTo>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10">
              <a:extLst>
                <a:ext uri="{FF2B5EF4-FFF2-40B4-BE49-F238E27FC236}">
                  <a16:creationId xmlns:a16="http://schemas.microsoft.com/office/drawing/2014/main" id="{5D9597CC-B527-43B9-8B08-AA0F33095009}"/>
                </a:ext>
              </a:extLst>
            </p:cNvPr>
            <p:cNvSpPr>
              <a:spLocks noEditPoints="1"/>
            </p:cNvSpPr>
            <p:nvPr/>
          </p:nvSpPr>
          <p:spPr bwMode="ltGray">
            <a:xfrm>
              <a:off x="10859891" y="4448626"/>
              <a:ext cx="333780" cy="820707"/>
            </a:xfrm>
            <a:custGeom>
              <a:avLst/>
              <a:gdLst>
                <a:gd name="T0" fmla="*/ 283 w 359"/>
                <a:gd name="T1" fmla="*/ 356 h 881"/>
                <a:gd name="T2" fmla="*/ 0 w 359"/>
                <a:gd name="T3" fmla="*/ 848 h 881"/>
                <a:gd name="T4" fmla="*/ 35 w 359"/>
                <a:gd name="T5" fmla="*/ 881 h 881"/>
                <a:gd name="T6" fmla="*/ 301 w 359"/>
                <a:gd name="T7" fmla="*/ 462 h 881"/>
                <a:gd name="T8" fmla="*/ 283 w 359"/>
                <a:gd name="T9" fmla="*/ 356 h 881"/>
                <a:gd name="T10" fmla="*/ 345 w 359"/>
                <a:gd name="T11" fmla="*/ 0 h 881"/>
                <a:gd name="T12" fmla="*/ 297 w 359"/>
                <a:gd name="T13" fmla="*/ 9 h 881"/>
                <a:gd name="T14" fmla="*/ 308 w 359"/>
                <a:gd name="T15" fmla="*/ 186 h 881"/>
                <a:gd name="T16" fmla="*/ 286 w 359"/>
                <a:gd name="T17" fmla="*/ 344 h 881"/>
                <a:gd name="T18" fmla="*/ 318 w 359"/>
                <a:gd name="T19" fmla="*/ 345 h 881"/>
                <a:gd name="T20" fmla="*/ 322 w 359"/>
                <a:gd name="T21" fmla="*/ 397 h 881"/>
                <a:gd name="T22" fmla="*/ 356 w 359"/>
                <a:gd name="T23" fmla="*/ 188 h 881"/>
                <a:gd name="T24" fmla="*/ 345 w 359"/>
                <a:gd name="T25" fmla="*/ 0 h 8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59" h="881">
                  <a:moveTo>
                    <a:pt x="283" y="356"/>
                  </a:moveTo>
                  <a:cubicBezTo>
                    <a:pt x="240" y="526"/>
                    <a:pt x="144" y="694"/>
                    <a:pt x="0" y="848"/>
                  </a:cubicBezTo>
                  <a:cubicBezTo>
                    <a:pt x="35" y="881"/>
                    <a:pt x="35" y="881"/>
                    <a:pt x="35" y="881"/>
                  </a:cubicBezTo>
                  <a:cubicBezTo>
                    <a:pt x="158" y="749"/>
                    <a:pt x="248" y="607"/>
                    <a:pt x="301" y="462"/>
                  </a:cubicBezTo>
                  <a:cubicBezTo>
                    <a:pt x="290" y="426"/>
                    <a:pt x="284" y="390"/>
                    <a:pt x="283" y="356"/>
                  </a:cubicBezTo>
                  <a:moveTo>
                    <a:pt x="345" y="0"/>
                  </a:moveTo>
                  <a:cubicBezTo>
                    <a:pt x="297" y="9"/>
                    <a:pt x="297" y="9"/>
                    <a:pt x="297" y="9"/>
                  </a:cubicBezTo>
                  <a:cubicBezTo>
                    <a:pt x="307" y="67"/>
                    <a:pt x="311" y="127"/>
                    <a:pt x="308" y="186"/>
                  </a:cubicBezTo>
                  <a:cubicBezTo>
                    <a:pt x="306" y="239"/>
                    <a:pt x="298" y="292"/>
                    <a:pt x="286" y="344"/>
                  </a:cubicBezTo>
                  <a:cubicBezTo>
                    <a:pt x="318" y="345"/>
                    <a:pt x="318" y="345"/>
                    <a:pt x="318" y="345"/>
                  </a:cubicBezTo>
                  <a:cubicBezTo>
                    <a:pt x="318" y="362"/>
                    <a:pt x="319" y="379"/>
                    <a:pt x="322" y="397"/>
                  </a:cubicBezTo>
                  <a:cubicBezTo>
                    <a:pt x="342" y="328"/>
                    <a:pt x="353" y="258"/>
                    <a:pt x="356" y="188"/>
                  </a:cubicBezTo>
                  <a:cubicBezTo>
                    <a:pt x="359" y="126"/>
                    <a:pt x="355" y="62"/>
                    <a:pt x="345" y="0"/>
                  </a:cubicBezTo>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11">
              <a:extLst>
                <a:ext uri="{FF2B5EF4-FFF2-40B4-BE49-F238E27FC236}">
                  <a16:creationId xmlns:a16="http://schemas.microsoft.com/office/drawing/2014/main" id="{32C6AC45-4D7C-40D8-BA8F-9D0BA6A80181}"/>
                </a:ext>
              </a:extLst>
            </p:cNvPr>
            <p:cNvSpPr>
              <a:spLocks noEditPoints="1"/>
            </p:cNvSpPr>
            <p:nvPr/>
          </p:nvSpPr>
          <p:spPr bwMode="ltGray">
            <a:xfrm>
              <a:off x="10149135" y="3653443"/>
              <a:ext cx="785366" cy="396610"/>
            </a:xfrm>
            <a:custGeom>
              <a:avLst/>
              <a:gdLst>
                <a:gd name="T0" fmla="*/ 383 w 844"/>
                <a:gd name="T1" fmla="*/ 60 h 426"/>
                <a:gd name="T2" fmla="*/ 312 w 844"/>
                <a:gd name="T3" fmla="*/ 87 h 426"/>
                <a:gd name="T4" fmla="*/ 808 w 844"/>
                <a:gd name="T5" fmla="*/ 426 h 426"/>
                <a:gd name="T6" fmla="*/ 844 w 844"/>
                <a:gd name="T7" fmla="*/ 394 h 426"/>
                <a:gd name="T8" fmla="*/ 383 w 844"/>
                <a:gd name="T9" fmla="*/ 60 h 426"/>
                <a:gd name="T10" fmla="*/ 0 w 844"/>
                <a:gd name="T11" fmla="*/ 50 h 426"/>
                <a:gd name="T12" fmla="*/ 0 w 844"/>
                <a:gd name="T13" fmla="*/ 51 h 426"/>
                <a:gd name="T14" fmla="*/ 2 w 844"/>
                <a:gd name="T15" fmla="*/ 51 h 426"/>
                <a:gd name="T16" fmla="*/ 0 w 844"/>
                <a:gd name="T17" fmla="*/ 50 h 426"/>
                <a:gd name="T18" fmla="*/ 64 w 844"/>
                <a:gd name="T19" fmla="*/ 0 h 426"/>
                <a:gd name="T20" fmla="*/ 10 w 844"/>
                <a:gd name="T21" fmla="*/ 2 h 426"/>
                <a:gd name="T22" fmla="*/ 203 w 844"/>
                <a:gd name="T23" fmla="*/ 55 h 426"/>
                <a:gd name="T24" fmla="*/ 317 w 844"/>
                <a:gd name="T25" fmla="*/ 38 h 426"/>
                <a:gd name="T26" fmla="*/ 185 w 844"/>
                <a:gd name="T27" fmla="*/ 9 h 426"/>
                <a:gd name="T28" fmla="*/ 64 w 844"/>
                <a:gd name="T29" fmla="*/ 0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44" h="426">
                  <a:moveTo>
                    <a:pt x="383" y="60"/>
                  </a:moveTo>
                  <a:cubicBezTo>
                    <a:pt x="360" y="71"/>
                    <a:pt x="336" y="80"/>
                    <a:pt x="312" y="87"/>
                  </a:cubicBezTo>
                  <a:cubicBezTo>
                    <a:pt x="489" y="142"/>
                    <a:pt x="658" y="258"/>
                    <a:pt x="808" y="426"/>
                  </a:cubicBezTo>
                  <a:cubicBezTo>
                    <a:pt x="844" y="394"/>
                    <a:pt x="844" y="394"/>
                    <a:pt x="844" y="394"/>
                  </a:cubicBezTo>
                  <a:cubicBezTo>
                    <a:pt x="705" y="237"/>
                    <a:pt x="548" y="124"/>
                    <a:pt x="383" y="60"/>
                  </a:cubicBezTo>
                  <a:moveTo>
                    <a:pt x="0" y="50"/>
                  </a:moveTo>
                  <a:cubicBezTo>
                    <a:pt x="0" y="51"/>
                    <a:pt x="0" y="51"/>
                    <a:pt x="0" y="51"/>
                  </a:cubicBezTo>
                  <a:cubicBezTo>
                    <a:pt x="1" y="51"/>
                    <a:pt x="1" y="51"/>
                    <a:pt x="2" y="51"/>
                  </a:cubicBezTo>
                  <a:cubicBezTo>
                    <a:pt x="1" y="51"/>
                    <a:pt x="1" y="50"/>
                    <a:pt x="0" y="50"/>
                  </a:cubicBezTo>
                  <a:moveTo>
                    <a:pt x="64" y="0"/>
                  </a:moveTo>
                  <a:cubicBezTo>
                    <a:pt x="46" y="0"/>
                    <a:pt x="28" y="1"/>
                    <a:pt x="10" y="2"/>
                  </a:cubicBezTo>
                  <a:cubicBezTo>
                    <a:pt x="68" y="38"/>
                    <a:pt x="136" y="55"/>
                    <a:pt x="203" y="55"/>
                  </a:cubicBezTo>
                  <a:cubicBezTo>
                    <a:pt x="241" y="55"/>
                    <a:pt x="280" y="49"/>
                    <a:pt x="317" y="38"/>
                  </a:cubicBezTo>
                  <a:cubicBezTo>
                    <a:pt x="273" y="25"/>
                    <a:pt x="229" y="15"/>
                    <a:pt x="185" y="9"/>
                  </a:cubicBezTo>
                  <a:cubicBezTo>
                    <a:pt x="145" y="3"/>
                    <a:pt x="104" y="0"/>
                    <a:pt x="64" y="0"/>
                  </a:cubicBezTo>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12">
              <a:extLst>
                <a:ext uri="{FF2B5EF4-FFF2-40B4-BE49-F238E27FC236}">
                  <a16:creationId xmlns:a16="http://schemas.microsoft.com/office/drawing/2014/main" id="{CB352662-81FC-47B9-A6FF-37FD9A3AD2C8}"/>
                </a:ext>
              </a:extLst>
            </p:cNvPr>
            <p:cNvSpPr>
              <a:spLocks noEditPoints="1"/>
            </p:cNvSpPr>
            <p:nvPr/>
          </p:nvSpPr>
          <p:spPr bwMode="ltGray">
            <a:xfrm>
              <a:off x="9536550" y="6268710"/>
              <a:ext cx="966000" cy="852122"/>
            </a:xfrm>
            <a:custGeom>
              <a:avLst/>
              <a:gdLst>
                <a:gd name="T0" fmla="*/ 0 w 1039"/>
                <a:gd name="T1" fmla="*/ 399 h 917"/>
                <a:gd name="T2" fmla="*/ 28 w 1039"/>
                <a:gd name="T3" fmla="*/ 570 h 917"/>
                <a:gd name="T4" fmla="*/ 497 w 1039"/>
                <a:gd name="T5" fmla="*/ 917 h 917"/>
                <a:gd name="T6" fmla="*/ 670 w 1039"/>
                <a:gd name="T7" fmla="*/ 890 h 917"/>
                <a:gd name="T8" fmla="*/ 673 w 1039"/>
                <a:gd name="T9" fmla="*/ 889 h 917"/>
                <a:gd name="T10" fmla="*/ 655 w 1039"/>
                <a:gd name="T11" fmla="*/ 844 h 917"/>
                <a:gd name="T12" fmla="*/ 498 w 1039"/>
                <a:gd name="T13" fmla="*/ 869 h 917"/>
                <a:gd name="T14" fmla="*/ 74 w 1039"/>
                <a:gd name="T15" fmla="*/ 555 h 917"/>
                <a:gd name="T16" fmla="*/ 49 w 1039"/>
                <a:gd name="T17" fmla="*/ 400 h 917"/>
                <a:gd name="T18" fmla="*/ 0 w 1039"/>
                <a:gd name="T19" fmla="*/ 399 h 917"/>
                <a:gd name="T20" fmla="*/ 828 w 1039"/>
                <a:gd name="T21" fmla="*/ 0 h 917"/>
                <a:gd name="T22" fmla="*/ 799 w 1039"/>
                <a:gd name="T23" fmla="*/ 39 h 917"/>
                <a:gd name="T24" fmla="*/ 959 w 1039"/>
                <a:gd name="T25" fmla="*/ 268 h 917"/>
                <a:gd name="T26" fmla="*/ 979 w 1039"/>
                <a:gd name="T27" fmla="*/ 486 h 917"/>
                <a:gd name="T28" fmla="*/ 1027 w 1039"/>
                <a:gd name="T29" fmla="*/ 494 h 917"/>
                <a:gd name="T30" fmla="*/ 1006 w 1039"/>
                <a:gd name="T31" fmla="*/ 253 h 917"/>
                <a:gd name="T32" fmla="*/ 828 w 1039"/>
                <a:gd name="T33" fmla="*/ 0 h 9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39" h="917">
                  <a:moveTo>
                    <a:pt x="0" y="399"/>
                  </a:moveTo>
                  <a:cubicBezTo>
                    <a:pt x="0" y="455"/>
                    <a:pt x="9" y="513"/>
                    <a:pt x="28" y="570"/>
                  </a:cubicBezTo>
                  <a:cubicBezTo>
                    <a:pt x="106" y="812"/>
                    <a:pt x="301" y="917"/>
                    <a:pt x="497" y="917"/>
                  </a:cubicBezTo>
                  <a:cubicBezTo>
                    <a:pt x="556" y="917"/>
                    <a:pt x="615" y="908"/>
                    <a:pt x="670" y="890"/>
                  </a:cubicBezTo>
                  <a:cubicBezTo>
                    <a:pt x="673" y="889"/>
                    <a:pt x="673" y="889"/>
                    <a:pt x="673" y="889"/>
                  </a:cubicBezTo>
                  <a:cubicBezTo>
                    <a:pt x="655" y="844"/>
                    <a:pt x="655" y="844"/>
                    <a:pt x="655" y="844"/>
                  </a:cubicBezTo>
                  <a:cubicBezTo>
                    <a:pt x="605" y="860"/>
                    <a:pt x="551" y="869"/>
                    <a:pt x="498" y="869"/>
                  </a:cubicBezTo>
                  <a:cubicBezTo>
                    <a:pt x="321" y="869"/>
                    <a:pt x="145" y="773"/>
                    <a:pt x="74" y="555"/>
                  </a:cubicBezTo>
                  <a:cubicBezTo>
                    <a:pt x="57" y="503"/>
                    <a:pt x="48" y="450"/>
                    <a:pt x="49" y="400"/>
                  </a:cubicBezTo>
                  <a:cubicBezTo>
                    <a:pt x="0" y="399"/>
                    <a:pt x="0" y="399"/>
                    <a:pt x="0" y="399"/>
                  </a:cubicBezTo>
                  <a:moveTo>
                    <a:pt x="828" y="0"/>
                  </a:moveTo>
                  <a:cubicBezTo>
                    <a:pt x="799" y="39"/>
                    <a:pt x="799" y="39"/>
                    <a:pt x="799" y="39"/>
                  </a:cubicBezTo>
                  <a:cubicBezTo>
                    <a:pt x="874" y="93"/>
                    <a:pt x="928" y="170"/>
                    <a:pt x="959" y="268"/>
                  </a:cubicBezTo>
                  <a:cubicBezTo>
                    <a:pt x="984" y="343"/>
                    <a:pt x="990" y="416"/>
                    <a:pt x="979" y="486"/>
                  </a:cubicBezTo>
                  <a:cubicBezTo>
                    <a:pt x="1027" y="494"/>
                    <a:pt x="1027" y="494"/>
                    <a:pt x="1027" y="494"/>
                  </a:cubicBezTo>
                  <a:cubicBezTo>
                    <a:pt x="1039" y="416"/>
                    <a:pt x="1032" y="336"/>
                    <a:pt x="1006" y="253"/>
                  </a:cubicBezTo>
                  <a:cubicBezTo>
                    <a:pt x="971" y="146"/>
                    <a:pt x="911" y="60"/>
                    <a:pt x="828" y="0"/>
                  </a:cubicBezTo>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13">
              <a:extLst>
                <a:ext uri="{FF2B5EF4-FFF2-40B4-BE49-F238E27FC236}">
                  <a16:creationId xmlns:a16="http://schemas.microsoft.com/office/drawing/2014/main" id="{6CFD3F42-EC3C-4D26-AAD0-87F700A0C957}"/>
                </a:ext>
              </a:extLst>
            </p:cNvPr>
            <p:cNvSpPr>
              <a:spLocks noEditPoints="1"/>
            </p:cNvSpPr>
            <p:nvPr/>
          </p:nvSpPr>
          <p:spPr bwMode="ltGray">
            <a:xfrm>
              <a:off x="5776613" y="-149690"/>
              <a:ext cx="3031511" cy="3481134"/>
            </a:xfrm>
            <a:custGeom>
              <a:avLst/>
              <a:gdLst>
                <a:gd name="T0" fmla="*/ 2053 w 3260"/>
                <a:gd name="T1" fmla="*/ 2959 h 3743"/>
                <a:gd name="T2" fmla="*/ 2002 w 3260"/>
                <a:gd name="T3" fmla="*/ 3023 h 3743"/>
                <a:gd name="T4" fmla="*/ 2032 w 3260"/>
                <a:gd name="T5" fmla="*/ 3070 h 3743"/>
                <a:gd name="T6" fmla="*/ 2047 w 3260"/>
                <a:gd name="T7" fmla="*/ 3093 h 3743"/>
                <a:gd name="T8" fmla="*/ 2096 w 3260"/>
                <a:gd name="T9" fmla="*/ 3026 h 3743"/>
                <a:gd name="T10" fmla="*/ 2053 w 3260"/>
                <a:gd name="T11" fmla="*/ 2959 h 3743"/>
                <a:gd name="T12" fmla="*/ 2625 w 3260"/>
                <a:gd name="T13" fmla="*/ 2556 h 3743"/>
                <a:gd name="T14" fmla="*/ 2379 w 3260"/>
                <a:gd name="T15" fmla="*/ 2671 h 3743"/>
                <a:gd name="T16" fmla="*/ 2301 w 3260"/>
                <a:gd name="T17" fmla="*/ 2732 h 3743"/>
                <a:gd name="T18" fmla="*/ 2093 w 3260"/>
                <a:gd name="T19" fmla="*/ 2914 h 3743"/>
                <a:gd name="T20" fmla="*/ 2135 w 3260"/>
                <a:gd name="T21" fmla="*/ 2979 h 3743"/>
                <a:gd name="T22" fmla="*/ 2346 w 3260"/>
                <a:gd name="T23" fmla="*/ 2792 h 3743"/>
                <a:gd name="T24" fmla="*/ 2625 w 3260"/>
                <a:gd name="T25" fmla="*/ 2556 h 3743"/>
                <a:gd name="T26" fmla="*/ 1562 w 3260"/>
                <a:gd name="T27" fmla="*/ 0 h 3743"/>
                <a:gd name="T28" fmla="*/ 25 w 3260"/>
                <a:gd name="T29" fmla="*/ 599 h 3743"/>
                <a:gd name="T30" fmla="*/ 0 w 3260"/>
                <a:gd name="T31" fmla="*/ 621 h 3743"/>
                <a:gd name="T32" fmla="*/ 18 w 3260"/>
                <a:gd name="T33" fmla="*/ 648 h 3743"/>
                <a:gd name="T34" fmla="*/ 132 w 3260"/>
                <a:gd name="T35" fmla="*/ 824 h 3743"/>
                <a:gd name="T36" fmla="*/ 553 w 3260"/>
                <a:gd name="T37" fmla="*/ 1299 h 3743"/>
                <a:gd name="T38" fmla="*/ 753 w 3260"/>
                <a:gd name="T39" fmla="*/ 1229 h 3743"/>
                <a:gd name="T40" fmla="*/ 1166 w 3260"/>
                <a:gd name="T41" fmla="*/ 1057 h 3743"/>
                <a:gd name="T42" fmla="*/ 1474 w 3260"/>
                <a:gd name="T43" fmla="*/ 1007 h 3743"/>
                <a:gd name="T44" fmla="*/ 1929 w 3260"/>
                <a:gd name="T45" fmla="*/ 1200 h 3743"/>
                <a:gd name="T46" fmla="*/ 1945 w 3260"/>
                <a:gd name="T47" fmla="*/ 1791 h 3743"/>
                <a:gd name="T48" fmla="*/ 1470 w 3260"/>
                <a:gd name="T49" fmla="*/ 2255 h 3743"/>
                <a:gd name="T50" fmla="*/ 1014 w 3260"/>
                <a:gd name="T51" fmla="*/ 2685 h 3743"/>
                <a:gd name="T52" fmla="*/ 978 w 3260"/>
                <a:gd name="T53" fmla="*/ 3420 h 3743"/>
                <a:gd name="T54" fmla="*/ 1020 w 3260"/>
                <a:gd name="T55" fmla="*/ 3710 h 3743"/>
                <a:gd name="T56" fmla="*/ 1025 w 3260"/>
                <a:gd name="T57" fmla="*/ 3743 h 3743"/>
                <a:gd name="T58" fmla="*/ 1058 w 3260"/>
                <a:gd name="T59" fmla="*/ 3743 h 3743"/>
                <a:gd name="T60" fmla="*/ 1932 w 3260"/>
                <a:gd name="T61" fmla="*/ 3631 h 3743"/>
                <a:gd name="T62" fmla="*/ 1967 w 3260"/>
                <a:gd name="T63" fmla="*/ 3449 h 3743"/>
                <a:gd name="T64" fmla="*/ 2014 w 3260"/>
                <a:gd name="T65" fmla="*/ 3150 h 3743"/>
                <a:gd name="T66" fmla="*/ 1983 w 3260"/>
                <a:gd name="T67" fmla="*/ 3102 h 3743"/>
                <a:gd name="T68" fmla="*/ 1967 w 3260"/>
                <a:gd name="T69" fmla="*/ 3077 h 3743"/>
                <a:gd name="T70" fmla="*/ 1892 w 3260"/>
                <a:gd name="T71" fmla="*/ 3455 h 3743"/>
                <a:gd name="T72" fmla="*/ 1877 w 3260"/>
                <a:gd name="T73" fmla="*/ 3580 h 3743"/>
                <a:gd name="T74" fmla="*/ 1090 w 3260"/>
                <a:gd name="T75" fmla="*/ 3668 h 3743"/>
                <a:gd name="T76" fmla="*/ 1052 w 3260"/>
                <a:gd name="T77" fmla="*/ 3408 h 3743"/>
                <a:gd name="T78" fmla="*/ 1078 w 3260"/>
                <a:gd name="T79" fmla="*/ 2725 h 3743"/>
                <a:gd name="T80" fmla="*/ 1514 w 3260"/>
                <a:gd name="T81" fmla="*/ 2316 h 3743"/>
                <a:gd name="T82" fmla="*/ 2010 w 3260"/>
                <a:gd name="T83" fmla="*/ 1828 h 3743"/>
                <a:gd name="T84" fmla="*/ 1988 w 3260"/>
                <a:gd name="T85" fmla="*/ 1153 h 3743"/>
                <a:gd name="T86" fmla="*/ 1474 w 3260"/>
                <a:gd name="T87" fmla="*/ 932 h 3743"/>
                <a:gd name="T88" fmla="*/ 1144 w 3260"/>
                <a:gd name="T89" fmla="*/ 985 h 3743"/>
                <a:gd name="T90" fmla="*/ 719 w 3260"/>
                <a:gd name="T91" fmla="*/ 1162 h 3743"/>
                <a:gd name="T92" fmla="*/ 557 w 3260"/>
                <a:gd name="T93" fmla="*/ 1224 h 3743"/>
                <a:gd name="T94" fmla="*/ 505 w 3260"/>
                <a:gd name="T95" fmla="*/ 1207 h 3743"/>
                <a:gd name="T96" fmla="*/ 195 w 3260"/>
                <a:gd name="T97" fmla="*/ 783 h 3743"/>
                <a:gd name="T98" fmla="*/ 99 w 3260"/>
                <a:gd name="T99" fmla="*/ 636 h 3743"/>
                <a:gd name="T100" fmla="*/ 1562 w 3260"/>
                <a:gd name="T101" fmla="*/ 75 h 3743"/>
                <a:gd name="T102" fmla="*/ 2230 w 3260"/>
                <a:gd name="T103" fmla="*/ 198 h 3743"/>
                <a:gd name="T104" fmla="*/ 3126 w 3260"/>
                <a:gd name="T105" fmla="*/ 1225 h 3743"/>
                <a:gd name="T106" fmla="*/ 2734 w 3260"/>
                <a:gd name="T107" fmla="*/ 2333 h 3743"/>
                <a:gd name="T108" fmla="*/ 2745 w 3260"/>
                <a:gd name="T109" fmla="*/ 2373 h 3743"/>
                <a:gd name="T110" fmla="*/ 2681 w 3260"/>
                <a:gd name="T111" fmla="*/ 2392 h 3743"/>
                <a:gd name="T112" fmla="*/ 2551 w 3260"/>
                <a:gd name="T113" fmla="*/ 2522 h 3743"/>
                <a:gd name="T114" fmla="*/ 2719 w 3260"/>
                <a:gd name="T115" fmla="*/ 2462 h 3743"/>
                <a:gd name="T116" fmla="*/ 3201 w 3260"/>
                <a:gd name="T117" fmla="*/ 1214 h 3743"/>
                <a:gd name="T118" fmla="*/ 2257 w 3260"/>
                <a:gd name="T119" fmla="*/ 128 h 3743"/>
                <a:gd name="T120" fmla="*/ 1562 w 3260"/>
                <a:gd name="T121" fmla="*/ 0 h 3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260" h="3743">
                  <a:moveTo>
                    <a:pt x="2053" y="2959"/>
                  </a:moveTo>
                  <a:cubicBezTo>
                    <a:pt x="2034" y="2981"/>
                    <a:pt x="2017" y="3002"/>
                    <a:pt x="2002" y="3023"/>
                  </a:cubicBezTo>
                  <a:cubicBezTo>
                    <a:pt x="2013" y="3039"/>
                    <a:pt x="2023" y="3055"/>
                    <a:pt x="2032" y="3070"/>
                  </a:cubicBezTo>
                  <a:cubicBezTo>
                    <a:pt x="2037" y="3078"/>
                    <a:pt x="2042" y="3085"/>
                    <a:pt x="2047" y="3093"/>
                  </a:cubicBezTo>
                  <a:cubicBezTo>
                    <a:pt x="2061" y="3071"/>
                    <a:pt x="2077" y="3049"/>
                    <a:pt x="2096" y="3026"/>
                  </a:cubicBezTo>
                  <a:cubicBezTo>
                    <a:pt x="2082" y="3005"/>
                    <a:pt x="2068" y="2982"/>
                    <a:pt x="2053" y="2959"/>
                  </a:cubicBezTo>
                  <a:moveTo>
                    <a:pt x="2625" y="2556"/>
                  </a:moveTo>
                  <a:cubicBezTo>
                    <a:pt x="2542" y="2588"/>
                    <a:pt x="2460" y="2626"/>
                    <a:pt x="2379" y="2671"/>
                  </a:cubicBezTo>
                  <a:cubicBezTo>
                    <a:pt x="2353" y="2692"/>
                    <a:pt x="2327" y="2712"/>
                    <a:pt x="2301" y="2732"/>
                  </a:cubicBezTo>
                  <a:cubicBezTo>
                    <a:pt x="2215" y="2796"/>
                    <a:pt x="2147" y="2857"/>
                    <a:pt x="2093" y="2914"/>
                  </a:cubicBezTo>
                  <a:cubicBezTo>
                    <a:pt x="2108" y="2937"/>
                    <a:pt x="2122" y="2959"/>
                    <a:pt x="2135" y="2979"/>
                  </a:cubicBezTo>
                  <a:cubicBezTo>
                    <a:pt x="2188" y="2921"/>
                    <a:pt x="2257" y="2859"/>
                    <a:pt x="2346" y="2792"/>
                  </a:cubicBezTo>
                  <a:cubicBezTo>
                    <a:pt x="2447" y="2716"/>
                    <a:pt x="2541" y="2637"/>
                    <a:pt x="2625" y="2556"/>
                  </a:cubicBezTo>
                  <a:moveTo>
                    <a:pt x="1562" y="0"/>
                  </a:moveTo>
                  <a:cubicBezTo>
                    <a:pt x="1036" y="0"/>
                    <a:pt x="495" y="206"/>
                    <a:pt x="25" y="599"/>
                  </a:cubicBezTo>
                  <a:cubicBezTo>
                    <a:pt x="0" y="621"/>
                    <a:pt x="0" y="621"/>
                    <a:pt x="0" y="621"/>
                  </a:cubicBezTo>
                  <a:cubicBezTo>
                    <a:pt x="18" y="648"/>
                    <a:pt x="18" y="648"/>
                    <a:pt x="18" y="648"/>
                  </a:cubicBezTo>
                  <a:cubicBezTo>
                    <a:pt x="60" y="713"/>
                    <a:pt x="98" y="771"/>
                    <a:pt x="132" y="824"/>
                  </a:cubicBezTo>
                  <a:cubicBezTo>
                    <a:pt x="358" y="1174"/>
                    <a:pt x="438" y="1299"/>
                    <a:pt x="553" y="1299"/>
                  </a:cubicBezTo>
                  <a:cubicBezTo>
                    <a:pt x="607" y="1299"/>
                    <a:pt x="667" y="1272"/>
                    <a:pt x="753" y="1229"/>
                  </a:cubicBezTo>
                  <a:cubicBezTo>
                    <a:pt x="845" y="1182"/>
                    <a:pt x="972" y="1117"/>
                    <a:pt x="1166" y="1057"/>
                  </a:cubicBezTo>
                  <a:cubicBezTo>
                    <a:pt x="1274" y="1024"/>
                    <a:pt x="1378" y="1007"/>
                    <a:pt x="1474" y="1007"/>
                  </a:cubicBezTo>
                  <a:cubicBezTo>
                    <a:pt x="1667" y="1007"/>
                    <a:pt x="1828" y="1073"/>
                    <a:pt x="1929" y="1200"/>
                  </a:cubicBezTo>
                  <a:cubicBezTo>
                    <a:pt x="2057" y="1360"/>
                    <a:pt x="2063" y="1586"/>
                    <a:pt x="1945" y="1791"/>
                  </a:cubicBezTo>
                  <a:cubicBezTo>
                    <a:pt x="1822" y="2004"/>
                    <a:pt x="1643" y="2132"/>
                    <a:pt x="1470" y="2255"/>
                  </a:cubicBezTo>
                  <a:cubicBezTo>
                    <a:pt x="1306" y="2372"/>
                    <a:pt x="1137" y="2493"/>
                    <a:pt x="1014" y="2685"/>
                  </a:cubicBezTo>
                  <a:cubicBezTo>
                    <a:pt x="896" y="2871"/>
                    <a:pt x="920" y="3032"/>
                    <a:pt x="978" y="3420"/>
                  </a:cubicBezTo>
                  <a:cubicBezTo>
                    <a:pt x="991" y="3504"/>
                    <a:pt x="1005" y="3600"/>
                    <a:pt x="1020" y="3710"/>
                  </a:cubicBezTo>
                  <a:cubicBezTo>
                    <a:pt x="1025" y="3743"/>
                    <a:pt x="1025" y="3743"/>
                    <a:pt x="1025" y="3743"/>
                  </a:cubicBezTo>
                  <a:cubicBezTo>
                    <a:pt x="1058" y="3743"/>
                    <a:pt x="1058" y="3743"/>
                    <a:pt x="1058" y="3743"/>
                  </a:cubicBezTo>
                  <a:cubicBezTo>
                    <a:pt x="1642" y="3743"/>
                    <a:pt x="1854" y="3716"/>
                    <a:pt x="1932" y="3631"/>
                  </a:cubicBezTo>
                  <a:cubicBezTo>
                    <a:pt x="1978" y="3580"/>
                    <a:pt x="1973" y="3516"/>
                    <a:pt x="1967" y="3449"/>
                  </a:cubicBezTo>
                  <a:cubicBezTo>
                    <a:pt x="1961" y="3372"/>
                    <a:pt x="1952" y="3274"/>
                    <a:pt x="2014" y="3150"/>
                  </a:cubicBezTo>
                  <a:cubicBezTo>
                    <a:pt x="2004" y="3134"/>
                    <a:pt x="1994" y="3118"/>
                    <a:pt x="1983" y="3102"/>
                  </a:cubicBezTo>
                  <a:cubicBezTo>
                    <a:pt x="1978" y="3094"/>
                    <a:pt x="1973" y="3085"/>
                    <a:pt x="1967" y="3077"/>
                  </a:cubicBezTo>
                  <a:cubicBezTo>
                    <a:pt x="1874" y="3236"/>
                    <a:pt x="1884" y="3360"/>
                    <a:pt x="1892" y="3455"/>
                  </a:cubicBezTo>
                  <a:cubicBezTo>
                    <a:pt x="1898" y="3520"/>
                    <a:pt x="1900" y="3555"/>
                    <a:pt x="1877" y="3580"/>
                  </a:cubicBezTo>
                  <a:cubicBezTo>
                    <a:pt x="1820" y="3642"/>
                    <a:pt x="1599" y="3667"/>
                    <a:pt x="1090" y="3668"/>
                  </a:cubicBezTo>
                  <a:cubicBezTo>
                    <a:pt x="1077" y="3571"/>
                    <a:pt x="1064" y="3485"/>
                    <a:pt x="1052" y="3408"/>
                  </a:cubicBezTo>
                  <a:cubicBezTo>
                    <a:pt x="996" y="3030"/>
                    <a:pt x="974" y="2888"/>
                    <a:pt x="1078" y="2725"/>
                  </a:cubicBezTo>
                  <a:cubicBezTo>
                    <a:pt x="1192" y="2545"/>
                    <a:pt x="1348" y="2434"/>
                    <a:pt x="1514" y="2316"/>
                  </a:cubicBezTo>
                  <a:cubicBezTo>
                    <a:pt x="1694" y="2188"/>
                    <a:pt x="1879" y="2056"/>
                    <a:pt x="2010" y="1828"/>
                  </a:cubicBezTo>
                  <a:cubicBezTo>
                    <a:pt x="2144" y="1596"/>
                    <a:pt x="2135" y="1338"/>
                    <a:pt x="1988" y="1153"/>
                  </a:cubicBezTo>
                  <a:cubicBezTo>
                    <a:pt x="1872" y="1008"/>
                    <a:pt x="1690" y="932"/>
                    <a:pt x="1474" y="932"/>
                  </a:cubicBezTo>
                  <a:cubicBezTo>
                    <a:pt x="1371" y="932"/>
                    <a:pt x="1259" y="949"/>
                    <a:pt x="1144" y="985"/>
                  </a:cubicBezTo>
                  <a:cubicBezTo>
                    <a:pt x="943" y="1047"/>
                    <a:pt x="814" y="1113"/>
                    <a:pt x="719" y="1162"/>
                  </a:cubicBezTo>
                  <a:cubicBezTo>
                    <a:pt x="638" y="1203"/>
                    <a:pt x="593" y="1224"/>
                    <a:pt x="557" y="1224"/>
                  </a:cubicBezTo>
                  <a:cubicBezTo>
                    <a:pt x="538" y="1224"/>
                    <a:pt x="522" y="1219"/>
                    <a:pt x="505" y="1207"/>
                  </a:cubicBezTo>
                  <a:cubicBezTo>
                    <a:pt x="440" y="1162"/>
                    <a:pt x="353" y="1028"/>
                    <a:pt x="195" y="783"/>
                  </a:cubicBezTo>
                  <a:cubicBezTo>
                    <a:pt x="166" y="738"/>
                    <a:pt x="134" y="689"/>
                    <a:pt x="99" y="636"/>
                  </a:cubicBezTo>
                  <a:cubicBezTo>
                    <a:pt x="549" y="268"/>
                    <a:pt x="1063" y="75"/>
                    <a:pt x="1562" y="75"/>
                  </a:cubicBezTo>
                  <a:cubicBezTo>
                    <a:pt x="1791" y="75"/>
                    <a:pt x="2016" y="116"/>
                    <a:pt x="2230" y="198"/>
                  </a:cubicBezTo>
                  <a:cubicBezTo>
                    <a:pt x="2728" y="389"/>
                    <a:pt x="3063" y="773"/>
                    <a:pt x="3126" y="1225"/>
                  </a:cubicBezTo>
                  <a:cubicBezTo>
                    <a:pt x="3178" y="1597"/>
                    <a:pt x="3041" y="1978"/>
                    <a:pt x="2734" y="2333"/>
                  </a:cubicBezTo>
                  <a:cubicBezTo>
                    <a:pt x="2745" y="2373"/>
                    <a:pt x="2745" y="2373"/>
                    <a:pt x="2745" y="2373"/>
                  </a:cubicBezTo>
                  <a:cubicBezTo>
                    <a:pt x="2724" y="2379"/>
                    <a:pt x="2702" y="2385"/>
                    <a:pt x="2681" y="2392"/>
                  </a:cubicBezTo>
                  <a:cubicBezTo>
                    <a:pt x="2640" y="2436"/>
                    <a:pt x="2597" y="2480"/>
                    <a:pt x="2551" y="2522"/>
                  </a:cubicBezTo>
                  <a:cubicBezTo>
                    <a:pt x="2607" y="2499"/>
                    <a:pt x="2663" y="2479"/>
                    <a:pt x="2719" y="2462"/>
                  </a:cubicBezTo>
                  <a:cubicBezTo>
                    <a:pt x="3091" y="2068"/>
                    <a:pt x="3260" y="1637"/>
                    <a:pt x="3201" y="1214"/>
                  </a:cubicBezTo>
                  <a:cubicBezTo>
                    <a:pt x="3133" y="735"/>
                    <a:pt x="2781" y="329"/>
                    <a:pt x="2257" y="128"/>
                  </a:cubicBezTo>
                  <a:cubicBezTo>
                    <a:pt x="2034" y="42"/>
                    <a:pt x="1800" y="0"/>
                    <a:pt x="1562" y="0"/>
                  </a:cubicBezTo>
                </a:path>
              </a:pathLst>
            </a:custGeom>
            <a:solidFill>
              <a:schemeClr val="accent1"/>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4">
              <a:extLst>
                <a:ext uri="{FF2B5EF4-FFF2-40B4-BE49-F238E27FC236}">
                  <a16:creationId xmlns:a16="http://schemas.microsoft.com/office/drawing/2014/main" id="{2EE1F16E-72DA-4C2D-8C76-DF2468AF4AC8}"/>
                </a:ext>
              </a:extLst>
            </p:cNvPr>
            <p:cNvSpPr>
              <a:spLocks noEditPoints="1"/>
            </p:cNvSpPr>
            <p:nvPr/>
          </p:nvSpPr>
          <p:spPr bwMode="ltGray">
            <a:xfrm>
              <a:off x="6542344" y="3786955"/>
              <a:ext cx="1158414" cy="1123073"/>
            </a:xfrm>
            <a:custGeom>
              <a:avLst/>
              <a:gdLst>
                <a:gd name="T0" fmla="*/ 621 w 1246"/>
                <a:gd name="T1" fmla="*/ 1133 h 1208"/>
                <a:gd name="T2" fmla="*/ 75 w 1246"/>
                <a:gd name="T3" fmla="*/ 603 h 1208"/>
                <a:gd name="T4" fmla="*/ 621 w 1246"/>
                <a:gd name="T5" fmla="*/ 76 h 1208"/>
                <a:gd name="T6" fmla="*/ 1171 w 1246"/>
                <a:gd name="T7" fmla="*/ 603 h 1208"/>
                <a:gd name="T8" fmla="*/ 621 w 1246"/>
                <a:gd name="T9" fmla="*/ 1133 h 1208"/>
                <a:gd name="T10" fmla="*/ 621 w 1246"/>
                <a:gd name="T11" fmla="*/ 0 h 1208"/>
                <a:gd name="T12" fmla="*/ 0 w 1246"/>
                <a:gd name="T13" fmla="*/ 603 h 1208"/>
                <a:gd name="T14" fmla="*/ 621 w 1246"/>
                <a:gd name="T15" fmla="*/ 1208 h 1208"/>
                <a:gd name="T16" fmla="*/ 1246 w 1246"/>
                <a:gd name="T17" fmla="*/ 603 h 1208"/>
                <a:gd name="T18" fmla="*/ 621 w 1246"/>
                <a:gd name="T19" fmla="*/ 0 h 1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46" h="1208">
                  <a:moveTo>
                    <a:pt x="621" y="1133"/>
                  </a:moveTo>
                  <a:cubicBezTo>
                    <a:pt x="358" y="1133"/>
                    <a:pt x="75" y="967"/>
                    <a:pt x="75" y="603"/>
                  </a:cubicBezTo>
                  <a:cubicBezTo>
                    <a:pt x="75" y="241"/>
                    <a:pt x="358" y="76"/>
                    <a:pt x="621" y="76"/>
                  </a:cubicBezTo>
                  <a:cubicBezTo>
                    <a:pt x="886" y="76"/>
                    <a:pt x="1171" y="241"/>
                    <a:pt x="1171" y="603"/>
                  </a:cubicBezTo>
                  <a:cubicBezTo>
                    <a:pt x="1171" y="967"/>
                    <a:pt x="886" y="1133"/>
                    <a:pt x="621" y="1133"/>
                  </a:cubicBezTo>
                  <a:moveTo>
                    <a:pt x="621" y="0"/>
                  </a:moveTo>
                  <a:cubicBezTo>
                    <a:pt x="322" y="0"/>
                    <a:pt x="0" y="189"/>
                    <a:pt x="0" y="603"/>
                  </a:cubicBezTo>
                  <a:cubicBezTo>
                    <a:pt x="0" y="1019"/>
                    <a:pt x="322" y="1208"/>
                    <a:pt x="621" y="1208"/>
                  </a:cubicBezTo>
                  <a:cubicBezTo>
                    <a:pt x="932" y="1208"/>
                    <a:pt x="1246" y="1000"/>
                    <a:pt x="1246" y="603"/>
                  </a:cubicBezTo>
                  <a:cubicBezTo>
                    <a:pt x="1246" y="208"/>
                    <a:pt x="932" y="0"/>
                    <a:pt x="621" y="0"/>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Freeform 15">
              <a:extLst>
                <a:ext uri="{FF2B5EF4-FFF2-40B4-BE49-F238E27FC236}">
                  <a16:creationId xmlns:a16="http://schemas.microsoft.com/office/drawing/2014/main" id="{E80CED38-6F92-4B3C-8AFD-7AAE4B40037C}"/>
                </a:ext>
              </a:extLst>
            </p:cNvPr>
            <p:cNvSpPr>
              <a:spLocks/>
            </p:cNvSpPr>
            <p:nvPr/>
          </p:nvSpPr>
          <p:spPr bwMode="ltGray">
            <a:xfrm>
              <a:off x="6440247" y="2237822"/>
              <a:ext cx="1297817" cy="1254622"/>
            </a:xfrm>
            <a:custGeom>
              <a:avLst/>
              <a:gdLst>
                <a:gd name="T0" fmla="*/ 175 w 1396"/>
                <a:gd name="T1" fmla="*/ 0 h 1350"/>
                <a:gd name="T2" fmla="*/ 154 w 1396"/>
                <a:gd name="T3" fmla="*/ 24 h 1350"/>
                <a:gd name="T4" fmla="*/ 92 w 1396"/>
                <a:gd name="T5" fmla="*/ 878 h 1350"/>
                <a:gd name="T6" fmla="*/ 134 w 1396"/>
                <a:gd name="T7" fmla="*/ 1167 h 1350"/>
                <a:gd name="T8" fmla="*/ 159 w 1396"/>
                <a:gd name="T9" fmla="*/ 1350 h 1350"/>
                <a:gd name="T10" fmla="*/ 344 w 1396"/>
                <a:gd name="T11" fmla="*/ 1350 h 1350"/>
                <a:gd name="T12" fmla="*/ 1346 w 1396"/>
                <a:gd name="T13" fmla="*/ 1181 h 1350"/>
                <a:gd name="T14" fmla="*/ 1396 w 1396"/>
                <a:gd name="T15" fmla="*/ 1001 h 1350"/>
                <a:gd name="T16" fmla="*/ 1328 w 1396"/>
                <a:gd name="T17" fmla="*/ 1006 h 1350"/>
                <a:gd name="T18" fmla="*/ 1291 w 1396"/>
                <a:gd name="T19" fmla="*/ 1131 h 1350"/>
                <a:gd name="T20" fmla="*/ 344 w 1396"/>
                <a:gd name="T21" fmla="*/ 1274 h 1350"/>
                <a:gd name="T22" fmla="*/ 225 w 1396"/>
                <a:gd name="T23" fmla="*/ 1274 h 1350"/>
                <a:gd name="T24" fmla="*/ 209 w 1396"/>
                <a:gd name="T25" fmla="*/ 1157 h 1350"/>
                <a:gd name="T26" fmla="*/ 167 w 1396"/>
                <a:gd name="T27" fmla="*/ 867 h 1350"/>
                <a:gd name="T28" fmla="*/ 221 w 1396"/>
                <a:gd name="T29" fmla="*/ 65 h 1350"/>
                <a:gd name="T30" fmla="*/ 236 w 1396"/>
                <a:gd name="T31" fmla="*/ 42 h 1350"/>
                <a:gd name="T32" fmla="*/ 175 w 1396"/>
                <a:gd name="T33" fmla="*/ 0 h 1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96" h="1350">
                  <a:moveTo>
                    <a:pt x="175" y="0"/>
                  </a:moveTo>
                  <a:cubicBezTo>
                    <a:pt x="172" y="6"/>
                    <a:pt x="157" y="19"/>
                    <a:pt x="154" y="24"/>
                  </a:cubicBezTo>
                  <a:cubicBezTo>
                    <a:pt x="0" y="266"/>
                    <a:pt x="31" y="470"/>
                    <a:pt x="92" y="878"/>
                  </a:cubicBezTo>
                  <a:cubicBezTo>
                    <a:pt x="105" y="962"/>
                    <a:pt x="119" y="1058"/>
                    <a:pt x="134" y="1167"/>
                  </a:cubicBezTo>
                  <a:cubicBezTo>
                    <a:pt x="159" y="1350"/>
                    <a:pt x="159" y="1350"/>
                    <a:pt x="159" y="1350"/>
                  </a:cubicBezTo>
                  <a:cubicBezTo>
                    <a:pt x="344" y="1350"/>
                    <a:pt x="344" y="1350"/>
                    <a:pt x="344" y="1350"/>
                  </a:cubicBezTo>
                  <a:cubicBezTo>
                    <a:pt x="1009" y="1350"/>
                    <a:pt x="1225" y="1313"/>
                    <a:pt x="1346" y="1181"/>
                  </a:cubicBezTo>
                  <a:cubicBezTo>
                    <a:pt x="1387" y="1137"/>
                    <a:pt x="1385" y="1062"/>
                    <a:pt x="1396" y="1001"/>
                  </a:cubicBezTo>
                  <a:cubicBezTo>
                    <a:pt x="1328" y="1006"/>
                    <a:pt x="1328" y="1006"/>
                    <a:pt x="1328" y="1006"/>
                  </a:cubicBezTo>
                  <a:cubicBezTo>
                    <a:pt x="1320" y="1052"/>
                    <a:pt x="1322" y="1097"/>
                    <a:pt x="1291" y="1131"/>
                  </a:cubicBezTo>
                  <a:cubicBezTo>
                    <a:pt x="1188" y="1242"/>
                    <a:pt x="976" y="1274"/>
                    <a:pt x="344" y="1274"/>
                  </a:cubicBezTo>
                  <a:cubicBezTo>
                    <a:pt x="225" y="1274"/>
                    <a:pt x="225" y="1274"/>
                    <a:pt x="225" y="1274"/>
                  </a:cubicBezTo>
                  <a:cubicBezTo>
                    <a:pt x="209" y="1157"/>
                    <a:pt x="209" y="1157"/>
                    <a:pt x="209" y="1157"/>
                  </a:cubicBezTo>
                  <a:cubicBezTo>
                    <a:pt x="194" y="1047"/>
                    <a:pt x="179" y="951"/>
                    <a:pt x="167" y="867"/>
                  </a:cubicBezTo>
                  <a:cubicBezTo>
                    <a:pt x="108" y="478"/>
                    <a:pt x="83" y="283"/>
                    <a:pt x="221" y="65"/>
                  </a:cubicBezTo>
                  <a:cubicBezTo>
                    <a:pt x="236" y="42"/>
                    <a:pt x="236" y="42"/>
                    <a:pt x="236" y="42"/>
                  </a:cubicBezTo>
                  <a:cubicBezTo>
                    <a:pt x="175" y="0"/>
                    <a:pt x="175" y="0"/>
                    <a:pt x="175" y="0"/>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Freeform 16">
              <a:extLst>
                <a:ext uri="{FF2B5EF4-FFF2-40B4-BE49-F238E27FC236}">
                  <a16:creationId xmlns:a16="http://schemas.microsoft.com/office/drawing/2014/main" id="{195F654C-C34C-4A37-BA5E-33DD2B81546C}"/>
                </a:ext>
              </a:extLst>
            </p:cNvPr>
            <p:cNvSpPr>
              <a:spLocks/>
            </p:cNvSpPr>
            <p:nvPr/>
          </p:nvSpPr>
          <p:spPr bwMode="ltGray">
            <a:xfrm>
              <a:off x="7072466" y="879139"/>
              <a:ext cx="500671" cy="404463"/>
            </a:xfrm>
            <a:custGeom>
              <a:avLst/>
              <a:gdLst>
                <a:gd name="T0" fmla="*/ 79 w 538"/>
                <a:gd name="T1" fmla="*/ 0 h 436"/>
                <a:gd name="T2" fmla="*/ 0 w 538"/>
                <a:gd name="T3" fmla="*/ 4 h 436"/>
                <a:gd name="T4" fmla="*/ 8 w 538"/>
                <a:gd name="T5" fmla="*/ 78 h 436"/>
                <a:gd name="T6" fmla="*/ 79 w 538"/>
                <a:gd name="T7" fmla="*/ 75 h 436"/>
                <a:gd name="T8" fmla="*/ 424 w 538"/>
                <a:gd name="T9" fmla="*/ 237 h 436"/>
                <a:gd name="T10" fmla="*/ 463 w 538"/>
                <a:gd name="T11" fmla="*/ 387 h 436"/>
                <a:gd name="T12" fmla="*/ 461 w 538"/>
                <a:gd name="T13" fmla="*/ 428 h 436"/>
                <a:gd name="T14" fmla="*/ 535 w 538"/>
                <a:gd name="T15" fmla="*/ 436 h 436"/>
                <a:gd name="T16" fmla="*/ 538 w 538"/>
                <a:gd name="T17" fmla="*/ 387 h 436"/>
                <a:gd name="T18" fmla="*/ 489 w 538"/>
                <a:gd name="T19" fmla="*/ 200 h 436"/>
                <a:gd name="T20" fmla="*/ 79 w 538"/>
                <a:gd name="T21" fmla="*/ 0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436">
                  <a:moveTo>
                    <a:pt x="79" y="0"/>
                  </a:moveTo>
                  <a:cubicBezTo>
                    <a:pt x="53" y="0"/>
                    <a:pt x="27" y="1"/>
                    <a:pt x="0" y="4"/>
                  </a:cubicBezTo>
                  <a:cubicBezTo>
                    <a:pt x="8" y="78"/>
                    <a:pt x="8" y="78"/>
                    <a:pt x="8" y="78"/>
                  </a:cubicBezTo>
                  <a:cubicBezTo>
                    <a:pt x="32" y="76"/>
                    <a:pt x="56" y="75"/>
                    <a:pt x="79" y="75"/>
                  </a:cubicBezTo>
                  <a:cubicBezTo>
                    <a:pt x="238" y="75"/>
                    <a:pt x="364" y="133"/>
                    <a:pt x="424" y="237"/>
                  </a:cubicBezTo>
                  <a:cubicBezTo>
                    <a:pt x="450" y="282"/>
                    <a:pt x="463" y="332"/>
                    <a:pt x="463" y="387"/>
                  </a:cubicBezTo>
                  <a:cubicBezTo>
                    <a:pt x="463" y="400"/>
                    <a:pt x="462" y="414"/>
                    <a:pt x="461" y="428"/>
                  </a:cubicBezTo>
                  <a:cubicBezTo>
                    <a:pt x="535" y="436"/>
                    <a:pt x="535" y="436"/>
                    <a:pt x="535" y="436"/>
                  </a:cubicBezTo>
                  <a:cubicBezTo>
                    <a:pt x="537" y="420"/>
                    <a:pt x="538" y="403"/>
                    <a:pt x="538" y="387"/>
                  </a:cubicBezTo>
                  <a:cubicBezTo>
                    <a:pt x="538" y="319"/>
                    <a:pt x="522" y="256"/>
                    <a:pt x="489" y="200"/>
                  </a:cubicBezTo>
                  <a:cubicBezTo>
                    <a:pt x="415" y="72"/>
                    <a:pt x="266" y="0"/>
                    <a:pt x="79" y="0"/>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Freeform 17">
              <a:extLst>
                <a:ext uri="{FF2B5EF4-FFF2-40B4-BE49-F238E27FC236}">
                  <a16:creationId xmlns:a16="http://schemas.microsoft.com/office/drawing/2014/main" id="{7112658F-0FF5-4AB9-80B5-F911396802DA}"/>
                </a:ext>
              </a:extLst>
            </p:cNvPr>
            <p:cNvSpPr>
              <a:spLocks/>
            </p:cNvSpPr>
            <p:nvPr/>
          </p:nvSpPr>
          <p:spPr bwMode="ltGray">
            <a:xfrm>
              <a:off x="5562600" y="-232153"/>
              <a:ext cx="1109330" cy="1452926"/>
            </a:xfrm>
            <a:custGeom>
              <a:avLst/>
              <a:gdLst>
                <a:gd name="T0" fmla="*/ 1173 w 1193"/>
                <a:gd name="T1" fmla="*/ 0 h 1562"/>
                <a:gd name="T2" fmla="*/ 144 w 1193"/>
                <a:gd name="T3" fmla="*/ 554 h 1562"/>
                <a:gd name="T4" fmla="*/ 0 w 1193"/>
                <a:gd name="T5" fmla="*/ 674 h 1562"/>
                <a:gd name="T6" fmla="*/ 102 w 1193"/>
                <a:gd name="T7" fmla="*/ 831 h 1562"/>
                <a:gd name="T8" fmla="*/ 216 w 1193"/>
                <a:gd name="T9" fmla="*/ 1006 h 1562"/>
                <a:gd name="T10" fmla="*/ 786 w 1193"/>
                <a:gd name="T11" fmla="*/ 1562 h 1562"/>
                <a:gd name="T12" fmla="*/ 954 w 1193"/>
                <a:gd name="T13" fmla="*/ 1523 h 1562"/>
                <a:gd name="T14" fmla="*/ 925 w 1193"/>
                <a:gd name="T15" fmla="*/ 1454 h 1562"/>
                <a:gd name="T16" fmla="*/ 786 w 1193"/>
                <a:gd name="T17" fmla="*/ 1487 h 1562"/>
                <a:gd name="T18" fmla="*/ 279 w 1193"/>
                <a:gd name="T19" fmla="*/ 966 h 1562"/>
                <a:gd name="T20" fmla="*/ 165 w 1193"/>
                <a:gd name="T21" fmla="*/ 790 h 1562"/>
                <a:gd name="T22" fmla="*/ 100 w 1193"/>
                <a:gd name="T23" fmla="*/ 689 h 1562"/>
                <a:gd name="T24" fmla="*/ 192 w 1193"/>
                <a:gd name="T25" fmla="*/ 612 h 1562"/>
                <a:gd name="T26" fmla="*/ 1193 w 1193"/>
                <a:gd name="T27" fmla="*/ 72 h 1562"/>
                <a:gd name="T28" fmla="*/ 1173 w 1193"/>
                <a:gd name="T29" fmla="*/ 0 h 15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193" h="1562">
                  <a:moveTo>
                    <a:pt x="1173" y="0"/>
                  </a:moveTo>
                  <a:cubicBezTo>
                    <a:pt x="809" y="100"/>
                    <a:pt x="463" y="287"/>
                    <a:pt x="144" y="554"/>
                  </a:cubicBezTo>
                  <a:cubicBezTo>
                    <a:pt x="0" y="674"/>
                    <a:pt x="0" y="674"/>
                    <a:pt x="0" y="674"/>
                  </a:cubicBezTo>
                  <a:cubicBezTo>
                    <a:pt x="102" y="831"/>
                    <a:pt x="102" y="831"/>
                    <a:pt x="102" y="831"/>
                  </a:cubicBezTo>
                  <a:cubicBezTo>
                    <a:pt x="144" y="895"/>
                    <a:pt x="182" y="954"/>
                    <a:pt x="216" y="1006"/>
                  </a:cubicBezTo>
                  <a:cubicBezTo>
                    <a:pt x="477" y="1410"/>
                    <a:pt x="574" y="1562"/>
                    <a:pt x="786" y="1562"/>
                  </a:cubicBezTo>
                  <a:cubicBezTo>
                    <a:pt x="840" y="1562"/>
                    <a:pt x="892" y="1550"/>
                    <a:pt x="954" y="1523"/>
                  </a:cubicBezTo>
                  <a:cubicBezTo>
                    <a:pt x="925" y="1454"/>
                    <a:pt x="925" y="1454"/>
                    <a:pt x="925" y="1454"/>
                  </a:cubicBezTo>
                  <a:cubicBezTo>
                    <a:pt x="872" y="1476"/>
                    <a:pt x="829" y="1487"/>
                    <a:pt x="786" y="1487"/>
                  </a:cubicBezTo>
                  <a:cubicBezTo>
                    <a:pt x="615" y="1487"/>
                    <a:pt x="530" y="1355"/>
                    <a:pt x="279" y="966"/>
                  </a:cubicBezTo>
                  <a:cubicBezTo>
                    <a:pt x="245" y="913"/>
                    <a:pt x="207" y="854"/>
                    <a:pt x="165" y="790"/>
                  </a:cubicBezTo>
                  <a:cubicBezTo>
                    <a:pt x="100" y="689"/>
                    <a:pt x="100" y="689"/>
                    <a:pt x="100" y="689"/>
                  </a:cubicBezTo>
                  <a:cubicBezTo>
                    <a:pt x="192" y="612"/>
                    <a:pt x="192" y="612"/>
                    <a:pt x="192" y="612"/>
                  </a:cubicBezTo>
                  <a:cubicBezTo>
                    <a:pt x="503" y="351"/>
                    <a:pt x="839" y="170"/>
                    <a:pt x="1193" y="72"/>
                  </a:cubicBezTo>
                  <a:cubicBezTo>
                    <a:pt x="1173" y="0"/>
                    <a:pt x="1173" y="0"/>
                    <a:pt x="1173" y="0"/>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Freeform 18">
              <a:extLst>
                <a:ext uri="{FF2B5EF4-FFF2-40B4-BE49-F238E27FC236}">
                  <a16:creationId xmlns:a16="http://schemas.microsoft.com/office/drawing/2014/main" id="{F6E88BDB-B69A-4A29-94C7-6380751538D3}"/>
                </a:ext>
              </a:extLst>
            </p:cNvPr>
            <p:cNvSpPr>
              <a:spLocks noEditPoints="1"/>
            </p:cNvSpPr>
            <p:nvPr/>
          </p:nvSpPr>
          <p:spPr bwMode="ltGray">
            <a:xfrm>
              <a:off x="8437038" y="930188"/>
              <a:ext cx="510488" cy="1268365"/>
            </a:xfrm>
            <a:custGeom>
              <a:avLst/>
              <a:gdLst>
                <a:gd name="T0" fmla="*/ 102 w 548"/>
                <a:gd name="T1" fmla="*/ 1303 h 1365"/>
                <a:gd name="T2" fmla="*/ 0 w 548"/>
                <a:gd name="T3" fmla="*/ 1323 h 1365"/>
                <a:gd name="T4" fmla="*/ 46 w 548"/>
                <a:gd name="T5" fmla="*/ 1365 h 1365"/>
                <a:gd name="T6" fmla="*/ 102 w 548"/>
                <a:gd name="T7" fmla="*/ 1303 h 1365"/>
                <a:gd name="T8" fmla="*/ 525 w 548"/>
                <a:gd name="T9" fmla="*/ 0 h 1365"/>
                <a:gd name="T10" fmla="*/ 451 w 548"/>
                <a:gd name="T11" fmla="*/ 12 h 1365"/>
                <a:gd name="T12" fmla="*/ 469 w 548"/>
                <a:gd name="T13" fmla="*/ 288 h 1365"/>
                <a:gd name="T14" fmla="*/ 45 w 548"/>
                <a:gd name="T15" fmla="*/ 1254 h 1365"/>
                <a:gd name="T16" fmla="*/ 158 w 548"/>
                <a:gd name="T17" fmla="*/ 1236 h 1365"/>
                <a:gd name="T18" fmla="*/ 544 w 548"/>
                <a:gd name="T19" fmla="*/ 291 h 1365"/>
                <a:gd name="T20" fmla="*/ 525 w 548"/>
                <a:gd name="T21" fmla="*/ 0 h 13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48" h="1365">
                  <a:moveTo>
                    <a:pt x="102" y="1303"/>
                  </a:moveTo>
                  <a:cubicBezTo>
                    <a:pt x="68" y="1309"/>
                    <a:pt x="34" y="1315"/>
                    <a:pt x="0" y="1323"/>
                  </a:cubicBezTo>
                  <a:cubicBezTo>
                    <a:pt x="46" y="1365"/>
                    <a:pt x="46" y="1365"/>
                    <a:pt x="46" y="1365"/>
                  </a:cubicBezTo>
                  <a:cubicBezTo>
                    <a:pt x="65" y="1345"/>
                    <a:pt x="84" y="1324"/>
                    <a:pt x="102" y="1303"/>
                  </a:cubicBezTo>
                  <a:moveTo>
                    <a:pt x="525" y="0"/>
                  </a:moveTo>
                  <a:cubicBezTo>
                    <a:pt x="451" y="12"/>
                    <a:pt x="451" y="12"/>
                    <a:pt x="451" y="12"/>
                  </a:cubicBezTo>
                  <a:cubicBezTo>
                    <a:pt x="467" y="103"/>
                    <a:pt x="473" y="196"/>
                    <a:pt x="469" y="288"/>
                  </a:cubicBezTo>
                  <a:cubicBezTo>
                    <a:pt x="454" y="618"/>
                    <a:pt x="308" y="950"/>
                    <a:pt x="45" y="1254"/>
                  </a:cubicBezTo>
                  <a:cubicBezTo>
                    <a:pt x="83" y="1247"/>
                    <a:pt x="120" y="1241"/>
                    <a:pt x="158" y="1236"/>
                  </a:cubicBezTo>
                  <a:cubicBezTo>
                    <a:pt x="397" y="938"/>
                    <a:pt x="529" y="614"/>
                    <a:pt x="544" y="291"/>
                  </a:cubicBezTo>
                  <a:cubicBezTo>
                    <a:pt x="548" y="194"/>
                    <a:pt x="542" y="96"/>
                    <a:pt x="525" y="0"/>
                  </a:cubicBezTo>
                </a:path>
              </a:pathLst>
            </a:custGeom>
            <a:solidFill>
              <a:schemeClr val="accent1"/>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 name="Freeform 19">
              <a:extLst>
                <a:ext uri="{FF2B5EF4-FFF2-40B4-BE49-F238E27FC236}">
                  <a16:creationId xmlns:a16="http://schemas.microsoft.com/office/drawing/2014/main" id="{4910F7FF-D92C-49DA-B379-4327A780BFAA}"/>
                </a:ext>
              </a:extLst>
            </p:cNvPr>
            <p:cNvSpPr>
              <a:spLocks/>
            </p:cNvSpPr>
            <p:nvPr/>
          </p:nvSpPr>
          <p:spPr bwMode="ltGray">
            <a:xfrm>
              <a:off x="7321819" y="-304800"/>
              <a:ext cx="1223208" cy="612585"/>
            </a:xfrm>
            <a:custGeom>
              <a:avLst/>
              <a:gdLst>
                <a:gd name="T0" fmla="*/ 105 w 1315"/>
                <a:gd name="T1" fmla="*/ 0 h 660"/>
                <a:gd name="T2" fmla="*/ 0 w 1315"/>
                <a:gd name="T3" fmla="*/ 4 h 660"/>
                <a:gd name="T4" fmla="*/ 6 w 1315"/>
                <a:gd name="T5" fmla="*/ 79 h 660"/>
                <a:gd name="T6" fmla="*/ 105 w 1315"/>
                <a:gd name="T7" fmla="*/ 75 h 660"/>
                <a:gd name="T8" fmla="*/ 282 w 1315"/>
                <a:gd name="T9" fmla="*/ 87 h 660"/>
                <a:gd name="T10" fmla="*/ 1259 w 1315"/>
                <a:gd name="T11" fmla="*/ 660 h 660"/>
                <a:gd name="T12" fmla="*/ 1315 w 1315"/>
                <a:gd name="T13" fmla="*/ 610 h 660"/>
                <a:gd name="T14" fmla="*/ 292 w 1315"/>
                <a:gd name="T15" fmla="*/ 13 h 660"/>
                <a:gd name="T16" fmla="*/ 105 w 1315"/>
                <a:gd name="T17" fmla="*/ 0 h 6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15" h="660">
                  <a:moveTo>
                    <a:pt x="105" y="0"/>
                  </a:moveTo>
                  <a:cubicBezTo>
                    <a:pt x="70" y="0"/>
                    <a:pt x="35" y="1"/>
                    <a:pt x="0" y="4"/>
                  </a:cubicBezTo>
                  <a:cubicBezTo>
                    <a:pt x="6" y="79"/>
                    <a:pt x="6" y="79"/>
                    <a:pt x="6" y="79"/>
                  </a:cubicBezTo>
                  <a:cubicBezTo>
                    <a:pt x="39" y="76"/>
                    <a:pt x="72" y="75"/>
                    <a:pt x="105" y="75"/>
                  </a:cubicBezTo>
                  <a:cubicBezTo>
                    <a:pt x="164" y="75"/>
                    <a:pt x="223" y="79"/>
                    <a:pt x="282" y="87"/>
                  </a:cubicBezTo>
                  <a:cubicBezTo>
                    <a:pt x="631" y="136"/>
                    <a:pt x="969" y="334"/>
                    <a:pt x="1259" y="660"/>
                  </a:cubicBezTo>
                  <a:cubicBezTo>
                    <a:pt x="1315" y="610"/>
                    <a:pt x="1315" y="610"/>
                    <a:pt x="1315" y="610"/>
                  </a:cubicBezTo>
                  <a:cubicBezTo>
                    <a:pt x="1013" y="271"/>
                    <a:pt x="659" y="64"/>
                    <a:pt x="292" y="13"/>
                  </a:cubicBezTo>
                  <a:cubicBezTo>
                    <a:pt x="230" y="4"/>
                    <a:pt x="167" y="0"/>
                    <a:pt x="105" y="0"/>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3" name="Freeform 20">
              <a:extLst>
                <a:ext uri="{FF2B5EF4-FFF2-40B4-BE49-F238E27FC236}">
                  <a16:creationId xmlns:a16="http://schemas.microsoft.com/office/drawing/2014/main" id="{073ACD8F-714E-4689-A4F1-6EC5F74F2F66}"/>
                </a:ext>
              </a:extLst>
            </p:cNvPr>
            <p:cNvSpPr>
              <a:spLocks noEditPoints="1"/>
            </p:cNvSpPr>
            <p:nvPr/>
          </p:nvSpPr>
          <p:spPr bwMode="ltGray">
            <a:xfrm>
              <a:off x="6377417" y="3749651"/>
              <a:ext cx="1500048" cy="1323341"/>
            </a:xfrm>
            <a:custGeom>
              <a:avLst/>
              <a:gdLst>
                <a:gd name="T0" fmla="*/ 0 w 1612"/>
                <a:gd name="T1" fmla="*/ 619 h 1422"/>
                <a:gd name="T2" fmla="*/ 43 w 1612"/>
                <a:gd name="T3" fmla="*/ 884 h 1422"/>
                <a:gd name="T4" fmla="*/ 771 w 1612"/>
                <a:gd name="T5" fmla="*/ 1422 h 1422"/>
                <a:gd name="T6" fmla="*/ 1039 w 1612"/>
                <a:gd name="T7" fmla="*/ 1379 h 1422"/>
                <a:gd name="T8" fmla="*/ 1043 w 1612"/>
                <a:gd name="T9" fmla="*/ 1378 h 1422"/>
                <a:gd name="T10" fmla="*/ 1016 w 1612"/>
                <a:gd name="T11" fmla="*/ 1308 h 1422"/>
                <a:gd name="T12" fmla="*/ 772 w 1612"/>
                <a:gd name="T13" fmla="*/ 1347 h 1422"/>
                <a:gd name="T14" fmla="*/ 114 w 1612"/>
                <a:gd name="T15" fmla="*/ 861 h 1422"/>
                <a:gd name="T16" fmla="*/ 75 w 1612"/>
                <a:gd name="T17" fmla="*/ 620 h 1422"/>
                <a:gd name="T18" fmla="*/ 0 w 1612"/>
                <a:gd name="T19" fmla="*/ 619 h 1422"/>
                <a:gd name="T20" fmla="*/ 1284 w 1612"/>
                <a:gd name="T21" fmla="*/ 0 h 1422"/>
                <a:gd name="T22" fmla="*/ 1239 w 1612"/>
                <a:gd name="T23" fmla="*/ 60 h 1422"/>
                <a:gd name="T24" fmla="*/ 1487 w 1612"/>
                <a:gd name="T25" fmla="*/ 416 h 1422"/>
                <a:gd name="T26" fmla="*/ 1518 w 1612"/>
                <a:gd name="T27" fmla="*/ 754 h 1422"/>
                <a:gd name="T28" fmla="*/ 1593 w 1612"/>
                <a:gd name="T29" fmla="*/ 765 h 1422"/>
                <a:gd name="T30" fmla="*/ 1559 w 1612"/>
                <a:gd name="T31" fmla="*/ 393 h 1422"/>
                <a:gd name="T32" fmla="*/ 1284 w 1612"/>
                <a:gd name="T33" fmla="*/ 0 h 14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12" h="1422">
                  <a:moveTo>
                    <a:pt x="0" y="619"/>
                  </a:moveTo>
                  <a:cubicBezTo>
                    <a:pt x="0" y="706"/>
                    <a:pt x="14" y="795"/>
                    <a:pt x="43" y="884"/>
                  </a:cubicBezTo>
                  <a:cubicBezTo>
                    <a:pt x="164" y="1258"/>
                    <a:pt x="466" y="1422"/>
                    <a:pt x="771" y="1422"/>
                  </a:cubicBezTo>
                  <a:cubicBezTo>
                    <a:pt x="862" y="1422"/>
                    <a:pt x="953" y="1408"/>
                    <a:pt x="1039" y="1379"/>
                  </a:cubicBezTo>
                  <a:cubicBezTo>
                    <a:pt x="1043" y="1378"/>
                    <a:pt x="1043" y="1378"/>
                    <a:pt x="1043" y="1378"/>
                  </a:cubicBezTo>
                  <a:cubicBezTo>
                    <a:pt x="1016" y="1308"/>
                    <a:pt x="1016" y="1308"/>
                    <a:pt x="1016" y="1308"/>
                  </a:cubicBezTo>
                  <a:cubicBezTo>
                    <a:pt x="938" y="1333"/>
                    <a:pt x="855" y="1347"/>
                    <a:pt x="772" y="1347"/>
                  </a:cubicBezTo>
                  <a:cubicBezTo>
                    <a:pt x="497" y="1347"/>
                    <a:pt x="224" y="1199"/>
                    <a:pt x="114" y="861"/>
                  </a:cubicBezTo>
                  <a:cubicBezTo>
                    <a:pt x="88" y="779"/>
                    <a:pt x="75" y="698"/>
                    <a:pt x="75" y="620"/>
                  </a:cubicBezTo>
                  <a:cubicBezTo>
                    <a:pt x="0" y="619"/>
                    <a:pt x="0" y="619"/>
                    <a:pt x="0" y="619"/>
                  </a:cubicBezTo>
                  <a:moveTo>
                    <a:pt x="1284" y="0"/>
                  </a:moveTo>
                  <a:cubicBezTo>
                    <a:pt x="1239" y="60"/>
                    <a:pt x="1239" y="60"/>
                    <a:pt x="1239" y="60"/>
                  </a:cubicBezTo>
                  <a:cubicBezTo>
                    <a:pt x="1355" y="145"/>
                    <a:pt x="1438" y="264"/>
                    <a:pt x="1487" y="416"/>
                  </a:cubicBezTo>
                  <a:cubicBezTo>
                    <a:pt x="1525" y="532"/>
                    <a:pt x="1535" y="646"/>
                    <a:pt x="1518" y="754"/>
                  </a:cubicBezTo>
                  <a:cubicBezTo>
                    <a:pt x="1593" y="765"/>
                    <a:pt x="1593" y="765"/>
                    <a:pt x="1593" y="765"/>
                  </a:cubicBezTo>
                  <a:cubicBezTo>
                    <a:pt x="1612" y="645"/>
                    <a:pt x="1600" y="520"/>
                    <a:pt x="1559" y="393"/>
                  </a:cubicBezTo>
                  <a:cubicBezTo>
                    <a:pt x="1505" y="226"/>
                    <a:pt x="1412" y="93"/>
                    <a:pt x="1284" y="0"/>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4" name="Freeform 21">
              <a:extLst>
                <a:ext uri="{FF2B5EF4-FFF2-40B4-BE49-F238E27FC236}">
                  <a16:creationId xmlns:a16="http://schemas.microsoft.com/office/drawing/2014/main" id="{2E38DCA3-055F-4D39-B09E-5872D131DC7E}"/>
                </a:ext>
              </a:extLst>
            </p:cNvPr>
            <p:cNvSpPr>
              <a:spLocks noEditPoints="1"/>
            </p:cNvSpPr>
            <p:nvPr/>
          </p:nvSpPr>
          <p:spPr bwMode="ltGray">
            <a:xfrm>
              <a:off x="9514953" y="649419"/>
              <a:ext cx="1865243" cy="2130305"/>
            </a:xfrm>
            <a:custGeom>
              <a:avLst/>
              <a:gdLst>
                <a:gd name="T0" fmla="*/ 341 w 2006"/>
                <a:gd name="T1" fmla="*/ 749 h 2291"/>
                <a:gd name="T2" fmla="*/ 309 w 2006"/>
                <a:gd name="T3" fmla="*/ 739 h 2291"/>
                <a:gd name="T4" fmla="*/ 119 w 2006"/>
                <a:gd name="T5" fmla="*/ 479 h 2291"/>
                <a:gd name="T6" fmla="*/ 61 w 2006"/>
                <a:gd name="T7" fmla="*/ 389 h 2291"/>
                <a:gd name="T8" fmla="*/ 956 w 2006"/>
                <a:gd name="T9" fmla="*/ 46 h 2291"/>
                <a:gd name="T10" fmla="*/ 1365 w 2006"/>
                <a:gd name="T11" fmla="*/ 121 h 2291"/>
                <a:gd name="T12" fmla="*/ 1914 w 2006"/>
                <a:gd name="T13" fmla="*/ 750 h 2291"/>
                <a:gd name="T14" fmla="*/ 1408 w 2006"/>
                <a:gd name="T15" fmla="*/ 1672 h 2291"/>
                <a:gd name="T16" fmla="*/ 1158 w 2006"/>
                <a:gd name="T17" fmla="*/ 2115 h 2291"/>
                <a:gd name="T18" fmla="*/ 1149 w 2006"/>
                <a:gd name="T19" fmla="*/ 2192 h 2291"/>
                <a:gd name="T20" fmla="*/ 667 w 2006"/>
                <a:gd name="T21" fmla="*/ 2245 h 2291"/>
                <a:gd name="T22" fmla="*/ 644 w 2006"/>
                <a:gd name="T23" fmla="*/ 2086 h 2291"/>
                <a:gd name="T24" fmla="*/ 660 w 2006"/>
                <a:gd name="T25" fmla="*/ 1668 h 2291"/>
                <a:gd name="T26" fmla="*/ 927 w 2006"/>
                <a:gd name="T27" fmla="*/ 1418 h 2291"/>
                <a:gd name="T28" fmla="*/ 1231 w 2006"/>
                <a:gd name="T29" fmla="*/ 1119 h 2291"/>
                <a:gd name="T30" fmla="*/ 1217 w 2006"/>
                <a:gd name="T31" fmla="*/ 706 h 2291"/>
                <a:gd name="T32" fmla="*/ 903 w 2006"/>
                <a:gd name="T33" fmla="*/ 570 h 2291"/>
                <a:gd name="T34" fmla="*/ 700 w 2006"/>
                <a:gd name="T35" fmla="*/ 603 h 2291"/>
                <a:gd name="T36" fmla="*/ 440 w 2006"/>
                <a:gd name="T37" fmla="*/ 711 h 2291"/>
                <a:gd name="T38" fmla="*/ 341 w 2006"/>
                <a:gd name="T39" fmla="*/ 749 h 2291"/>
                <a:gd name="T40" fmla="*/ 956 w 2006"/>
                <a:gd name="T41" fmla="*/ 0 h 2291"/>
                <a:gd name="T42" fmla="*/ 15 w 2006"/>
                <a:gd name="T43" fmla="*/ 366 h 2291"/>
                <a:gd name="T44" fmla="*/ 0 w 2006"/>
                <a:gd name="T45" fmla="*/ 379 h 2291"/>
                <a:gd name="T46" fmla="*/ 11 w 2006"/>
                <a:gd name="T47" fmla="*/ 397 h 2291"/>
                <a:gd name="T48" fmla="*/ 80 w 2006"/>
                <a:gd name="T49" fmla="*/ 504 h 2291"/>
                <a:gd name="T50" fmla="*/ 339 w 2006"/>
                <a:gd name="T51" fmla="*/ 795 h 2291"/>
                <a:gd name="T52" fmla="*/ 461 w 2006"/>
                <a:gd name="T53" fmla="*/ 752 h 2291"/>
                <a:gd name="T54" fmla="*/ 714 w 2006"/>
                <a:gd name="T55" fmla="*/ 647 h 2291"/>
                <a:gd name="T56" fmla="*/ 902 w 2006"/>
                <a:gd name="T57" fmla="*/ 616 h 2291"/>
                <a:gd name="T58" fmla="*/ 1181 w 2006"/>
                <a:gd name="T59" fmla="*/ 735 h 2291"/>
                <a:gd name="T60" fmla="*/ 1191 w 2006"/>
                <a:gd name="T61" fmla="*/ 1096 h 2291"/>
                <a:gd name="T62" fmla="*/ 900 w 2006"/>
                <a:gd name="T63" fmla="*/ 1380 h 2291"/>
                <a:gd name="T64" fmla="*/ 621 w 2006"/>
                <a:gd name="T65" fmla="*/ 1643 h 2291"/>
                <a:gd name="T66" fmla="*/ 599 w 2006"/>
                <a:gd name="T67" fmla="*/ 2093 h 2291"/>
                <a:gd name="T68" fmla="*/ 624 w 2006"/>
                <a:gd name="T69" fmla="*/ 2271 h 2291"/>
                <a:gd name="T70" fmla="*/ 627 w 2006"/>
                <a:gd name="T71" fmla="*/ 2291 h 2291"/>
                <a:gd name="T72" fmla="*/ 647 w 2006"/>
                <a:gd name="T73" fmla="*/ 2291 h 2291"/>
                <a:gd name="T74" fmla="*/ 1183 w 2006"/>
                <a:gd name="T75" fmla="*/ 2223 h 2291"/>
                <a:gd name="T76" fmla="*/ 1204 w 2006"/>
                <a:gd name="T77" fmla="*/ 2111 h 2291"/>
                <a:gd name="T78" fmla="*/ 1436 w 2006"/>
                <a:gd name="T79" fmla="*/ 1709 h 2291"/>
                <a:gd name="T80" fmla="*/ 1959 w 2006"/>
                <a:gd name="T81" fmla="*/ 743 h 2291"/>
                <a:gd name="T82" fmla="*/ 1381 w 2006"/>
                <a:gd name="T83" fmla="*/ 78 h 2291"/>
                <a:gd name="T84" fmla="*/ 956 w 2006"/>
                <a:gd name="T85" fmla="*/ 0 h 2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006" h="2291">
                  <a:moveTo>
                    <a:pt x="341" y="749"/>
                  </a:moveTo>
                  <a:cubicBezTo>
                    <a:pt x="329" y="749"/>
                    <a:pt x="319" y="746"/>
                    <a:pt x="309" y="739"/>
                  </a:cubicBezTo>
                  <a:cubicBezTo>
                    <a:pt x="269" y="711"/>
                    <a:pt x="216" y="629"/>
                    <a:pt x="119" y="479"/>
                  </a:cubicBezTo>
                  <a:cubicBezTo>
                    <a:pt x="101" y="451"/>
                    <a:pt x="82" y="421"/>
                    <a:pt x="61" y="389"/>
                  </a:cubicBezTo>
                  <a:cubicBezTo>
                    <a:pt x="336" y="164"/>
                    <a:pt x="651" y="46"/>
                    <a:pt x="956" y="46"/>
                  </a:cubicBezTo>
                  <a:cubicBezTo>
                    <a:pt x="1096" y="46"/>
                    <a:pt x="1234" y="70"/>
                    <a:pt x="1365" y="121"/>
                  </a:cubicBezTo>
                  <a:cubicBezTo>
                    <a:pt x="1670" y="238"/>
                    <a:pt x="1875" y="473"/>
                    <a:pt x="1914" y="750"/>
                  </a:cubicBezTo>
                  <a:cubicBezTo>
                    <a:pt x="1958" y="1066"/>
                    <a:pt x="1779" y="1393"/>
                    <a:pt x="1408" y="1672"/>
                  </a:cubicBezTo>
                  <a:cubicBezTo>
                    <a:pt x="1138" y="1876"/>
                    <a:pt x="1150" y="2020"/>
                    <a:pt x="1158" y="2115"/>
                  </a:cubicBezTo>
                  <a:cubicBezTo>
                    <a:pt x="1162" y="2155"/>
                    <a:pt x="1163" y="2176"/>
                    <a:pt x="1149" y="2192"/>
                  </a:cubicBezTo>
                  <a:cubicBezTo>
                    <a:pt x="1114" y="2229"/>
                    <a:pt x="978" y="2245"/>
                    <a:pt x="667" y="2245"/>
                  </a:cubicBezTo>
                  <a:cubicBezTo>
                    <a:pt x="659" y="2186"/>
                    <a:pt x="651" y="2133"/>
                    <a:pt x="644" y="2086"/>
                  </a:cubicBezTo>
                  <a:cubicBezTo>
                    <a:pt x="609" y="1855"/>
                    <a:pt x="596" y="1768"/>
                    <a:pt x="660" y="1668"/>
                  </a:cubicBezTo>
                  <a:cubicBezTo>
                    <a:pt x="730" y="1558"/>
                    <a:pt x="825" y="1490"/>
                    <a:pt x="927" y="1418"/>
                  </a:cubicBezTo>
                  <a:cubicBezTo>
                    <a:pt x="1037" y="1339"/>
                    <a:pt x="1150" y="1258"/>
                    <a:pt x="1231" y="1119"/>
                  </a:cubicBezTo>
                  <a:cubicBezTo>
                    <a:pt x="1312" y="977"/>
                    <a:pt x="1307" y="819"/>
                    <a:pt x="1217" y="706"/>
                  </a:cubicBezTo>
                  <a:cubicBezTo>
                    <a:pt x="1146" y="617"/>
                    <a:pt x="1034" y="570"/>
                    <a:pt x="903" y="570"/>
                  </a:cubicBezTo>
                  <a:cubicBezTo>
                    <a:pt x="839" y="570"/>
                    <a:pt x="771" y="581"/>
                    <a:pt x="700" y="603"/>
                  </a:cubicBezTo>
                  <a:cubicBezTo>
                    <a:pt x="577" y="641"/>
                    <a:pt x="498" y="681"/>
                    <a:pt x="440" y="711"/>
                  </a:cubicBezTo>
                  <a:cubicBezTo>
                    <a:pt x="390" y="736"/>
                    <a:pt x="363" y="749"/>
                    <a:pt x="341" y="749"/>
                  </a:cubicBezTo>
                  <a:moveTo>
                    <a:pt x="956" y="0"/>
                  </a:moveTo>
                  <a:cubicBezTo>
                    <a:pt x="634" y="0"/>
                    <a:pt x="303" y="126"/>
                    <a:pt x="15" y="366"/>
                  </a:cubicBezTo>
                  <a:cubicBezTo>
                    <a:pt x="0" y="379"/>
                    <a:pt x="0" y="379"/>
                    <a:pt x="0" y="379"/>
                  </a:cubicBezTo>
                  <a:cubicBezTo>
                    <a:pt x="11" y="397"/>
                    <a:pt x="11" y="397"/>
                    <a:pt x="11" y="397"/>
                  </a:cubicBezTo>
                  <a:cubicBezTo>
                    <a:pt x="36" y="436"/>
                    <a:pt x="59" y="472"/>
                    <a:pt x="80" y="504"/>
                  </a:cubicBezTo>
                  <a:cubicBezTo>
                    <a:pt x="219" y="718"/>
                    <a:pt x="268" y="795"/>
                    <a:pt x="339" y="795"/>
                  </a:cubicBezTo>
                  <a:cubicBezTo>
                    <a:pt x="371" y="795"/>
                    <a:pt x="408" y="778"/>
                    <a:pt x="461" y="752"/>
                  </a:cubicBezTo>
                  <a:cubicBezTo>
                    <a:pt x="517" y="723"/>
                    <a:pt x="595" y="684"/>
                    <a:pt x="714" y="647"/>
                  </a:cubicBezTo>
                  <a:cubicBezTo>
                    <a:pt x="780" y="626"/>
                    <a:pt x="844" y="616"/>
                    <a:pt x="902" y="616"/>
                  </a:cubicBezTo>
                  <a:cubicBezTo>
                    <a:pt x="1020" y="616"/>
                    <a:pt x="1119" y="657"/>
                    <a:pt x="1181" y="735"/>
                  </a:cubicBezTo>
                  <a:cubicBezTo>
                    <a:pt x="1259" y="832"/>
                    <a:pt x="1263" y="971"/>
                    <a:pt x="1191" y="1096"/>
                  </a:cubicBezTo>
                  <a:cubicBezTo>
                    <a:pt x="1116" y="1227"/>
                    <a:pt x="1006" y="1305"/>
                    <a:pt x="900" y="1380"/>
                  </a:cubicBezTo>
                  <a:cubicBezTo>
                    <a:pt x="799" y="1452"/>
                    <a:pt x="696" y="1526"/>
                    <a:pt x="621" y="1643"/>
                  </a:cubicBezTo>
                  <a:cubicBezTo>
                    <a:pt x="548" y="1758"/>
                    <a:pt x="563" y="1856"/>
                    <a:pt x="599" y="2093"/>
                  </a:cubicBezTo>
                  <a:cubicBezTo>
                    <a:pt x="606" y="2145"/>
                    <a:pt x="615" y="2204"/>
                    <a:pt x="624" y="2271"/>
                  </a:cubicBezTo>
                  <a:cubicBezTo>
                    <a:pt x="627" y="2291"/>
                    <a:pt x="627" y="2291"/>
                    <a:pt x="627" y="2291"/>
                  </a:cubicBezTo>
                  <a:cubicBezTo>
                    <a:pt x="647" y="2291"/>
                    <a:pt x="647" y="2291"/>
                    <a:pt x="647" y="2291"/>
                  </a:cubicBezTo>
                  <a:cubicBezTo>
                    <a:pt x="1005" y="2291"/>
                    <a:pt x="1135" y="2275"/>
                    <a:pt x="1183" y="2223"/>
                  </a:cubicBezTo>
                  <a:cubicBezTo>
                    <a:pt x="1211" y="2192"/>
                    <a:pt x="1208" y="2153"/>
                    <a:pt x="1204" y="2111"/>
                  </a:cubicBezTo>
                  <a:cubicBezTo>
                    <a:pt x="1197" y="2026"/>
                    <a:pt x="1186" y="1898"/>
                    <a:pt x="1436" y="1709"/>
                  </a:cubicBezTo>
                  <a:cubicBezTo>
                    <a:pt x="1820" y="1420"/>
                    <a:pt x="2006" y="1077"/>
                    <a:pt x="1959" y="743"/>
                  </a:cubicBezTo>
                  <a:cubicBezTo>
                    <a:pt x="1918" y="450"/>
                    <a:pt x="1702" y="201"/>
                    <a:pt x="1381" y="78"/>
                  </a:cubicBezTo>
                  <a:cubicBezTo>
                    <a:pt x="1245" y="25"/>
                    <a:pt x="1102" y="0"/>
                    <a:pt x="956" y="0"/>
                  </a:cubicBezTo>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 name="Freeform 22">
              <a:extLst>
                <a:ext uri="{FF2B5EF4-FFF2-40B4-BE49-F238E27FC236}">
                  <a16:creationId xmlns:a16="http://schemas.microsoft.com/office/drawing/2014/main" id="{03487F90-9BA3-479A-8A4D-9C7CC51CA0D9}"/>
                </a:ext>
              </a:extLst>
            </p:cNvPr>
            <p:cNvSpPr>
              <a:spLocks noEditPoints="1"/>
            </p:cNvSpPr>
            <p:nvPr/>
          </p:nvSpPr>
          <p:spPr bwMode="ltGray">
            <a:xfrm>
              <a:off x="9984208" y="3060492"/>
              <a:ext cx="708793" cy="687195"/>
            </a:xfrm>
            <a:custGeom>
              <a:avLst/>
              <a:gdLst>
                <a:gd name="T0" fmla="*/ 242 w 763"/>
                <a:gd name="T1" fmla="*/ 687 h 739"/>
                <a:gd name="T2" fmla="*/ 180 w 763"/>
                <a:gd name="T3" fmla="*/ 689 h 739"/>
                <a:gd name="T4" fmla="*/ 381 w 763"/>
                <a:gd name="T5" fmla="*/ 739 h 739"/>
                <a:gd name="T6" fmla="*/ 490 w 763"/>
                <a:gd name="T7" fmla="*/ 725 h 739"/>
                <a:gd name="T8" fmla="*/ 356 w 763"/>
                <a:gd name="T9" fmla="*/ 695 h 739"/>
                <a:gd name="T10" fmla="*/ 242 w 763"/>
                <a:gd name="T11" fmla="*/ 687 h 739"/>
                <a:gd name="T12" fmla="*/ 50 w 763"/>
                <a:gd name="T13" fmla="*/ 421 h 739"/>
                <a:gd name="T14" fmla="*/ 18 w 763"/>
                <a:gd name="T15" fmla="*/ 494 h 739"/>
                <a:gd name="T16" fmla="*/ 178 w 763"/>
                <a:gd name="T17" fmla="*/ 688 h 739"/>
                <a:gd name="T18" fmla="*/ 175 w 763"/>
                <a:gd name="T19" fmla="*/ 641 h 739"/>
                <a:gd name="T20" fmla="*/ 188 w 763"/>
                <a:gd name="T21" fmla="*/ 640 h 739"/>
                <a:gd name="T22" fmla="*/ 50 w 763"/>
                <a:gd name="T23" fmla="*/ 421 h 739"/>
                <a:gd name="T24" fmla="*/ 58 w 763"/>
                <a:gd name="T25" fmla="*/ 160 h 739"/>
                <a:gd name="T26" fmla="*/ 0 w 763"/>
                <a:gd name="T27" fmla="*/ 369 h 739"/>
                <a:gd name="T28" fmla="*/ 0 w 763"/>
                <a:gd name="T29" fmla="*/ 385 h 739"/>
                <a:gd name="T30" fmla="*/ 58 w 763"/>
                <a:gd name="T31" fmla="*/ 160 h 739"/>
                <a:gd name="T32" fmla="*/ 381 w 763"/>
                <a:gd name="T33" fmla="*/ 0 h 739"/>
                <a:gd name="T34" fmla="*/ 125 w 763"/>
                <a:gd name="T35" fmla="*/ 87 h 739"/>
                <a:gd name="T36" fmla="*/ 118 w 763"/>
                <a:gd name="T37" fmla="*/ 159 h 739"/>
                <a:gd name="T38" fmla="*/ 381 w 763"/>
                <a:gd name="T39" fmla="*/ 46 h 739"/>
                <a:gd name="T40" fmla="*/ 717 w 763"/>
                <a:gd name="T41" fmla="*/ 369 h 739"/>
                <a:gd name="T42" fmla="*/ 495 w 763"/>
                <a:gd name="T43" fmla="*/ 676 h 739"/>
                <a:gd name="T44" fmla="*/ 561 w 763"/>
                <a:gd name="T45" fmla="*/ 698 h 739"/>
                <a:gd name="T46" fmla="*/ 763 w 763"/>
                <a:gd name="T47" fmla="*/ 369 h 739"/>
                <a:gd name="T48" fmla="*/ 381 w 763"/>
                <a:gd name="T49" fmla="*/ 0 h 7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63" h="739">
                  <a:moveTo>
                    <a:pt x="242" y="687"/>
                  </a:moveTo>
                  <a:cubicBezTo>
                    <a:pt x="221" y="687"/>
                    <a:pt x="200" y="687"/>
                    <a:pt x="180" y="689"/>
                  </a:cubicBezTo>
                  <a:cubicBezTo>
                    <a:pt x="241" y="723"/>
                    <a:pt x="312" y="739"/>
                    <a:pt x="381" y="739"/>
                  </a:cubicBezTo>
                  <a:cubicBezTo>
                    <a:pt x="417" y="739"/>
                    <a:pt x="454" y="734"/>
                    <a:pt x="490" y="725"/>
                  </a:cubicBezTo>
                  <a:cubicBezTo>
                    <a:pt x="446" y="711"/>
                    <a:pt x="401" y="701"/>
                    <a:pt x="356" y="695"/>
                  </a:cubicBezTo>
                  <a:cubicBezTo>
                    <a:pt x="318" y="689"/>
                    <a:pt x="280" y="687"/>
                    <a:pt x="242" y="687"/>
                  </a:cubicBezTo>
                  <a:moveTo>
                    <a:pt x="50" y="421"/>
                  </a:moveTo>
                  <a:cubicBezTo>
                    <a:pt x="40" y="445"/>
                    <a:pt x="30" y="470"/>
                    <a:pt x="18" y="494"/>
                  </a:cubicBezTo>
                  <a:cubicBezTo>
                    <a:pt x="47" y="584"/>
                    <a:pt x="106" y="648"/>
                    <a:pt x="178" y="688"/>
                  </a:cubicBezTo>
                  <a:cubicBezTo>
                    <a:pt x="175" y="641"/>
                    <a:pt x="175" y="641"/>
                    <a:pt x="175" y="641"/>
                  </a:cubicBezTo>
                  <a:cubicBezTo>
                    <a:pt x="179" y="640"/>
                    <a:pt x="183" y="640"/>
                    <a:pt x="188" y="640"/>
                  </a:cubicBezTo>
                  <a:cubicBezTo>
                    <a:pt x="117" y="596"/>
                    <a:pt x="63" y="523"/>
                    <a:pt x="50" y="421"/>
                  </a:cubicBezTo>
                  <a:moveTo>
                    <a:pt x="58" y="160"/>
                  </a:moveTo>
                  <a:cubicBezTo>
                    <a:pt x="22" y="215"/>
                    <a:pt x="0" y="284"/>
                    <a:pt x="0" y="369"/>
                  </a:cubicBezTo>
                  <a:cubicBezTo>
                    <a:pt x="0" y="374"/>
                    <a:pt x="0" y="379"/>
                    <a:pt x="0" y="385"/>
                  </a:cubicBezTo>
                  <a:cubicBezTo>
                    <a:pt x="28" y="310"/>
                    <a:pt x="47" y="235"/>
                    <a:pt x="58" y="160"/>
                  </a:cubicBezTo>
                  <a:moveTo>
                    <a:pt x="381" y="0"/>
                  </a:moveTo>
                  <a:cubicBezTo>
                    <a:pt x="290" y="0"/>
                    <a:pt x="197" y="28"/>
                    <a:pt x="125" y="87"/>
                  </a:cubicBezTo>
                  <a:cubicBezTo>
                    <a:pt x="123" y="111"/>
                    <a:pt x="121" y="135"/>
                    <a:pt x="118" y="159"/>
                  </a:cubicBezTo>
                  <a:cubicBezTo>
                    <a:pt x="183" y="82"/>
                    <a:pt x="284" y="46"/>
                    <a:pt x="381" y="46"/>
                  </a:cubicBezTo>
                  <a:cubicBezTo>
                    <a:pt x="543" y="46"/>
                    <a:pt x="717" y="147"/>
                    <a:pt x="717" y="369"/>
                  </a:cubicBezTo>
                  <a:cubicBezTo>
                    <a:pt x="717" y="539"/>
                    <a:pt x="615" y="638"/>
                    <a:pt x="495" y="676"/>
                  </a:cubicBezTo>
                  <a:cubicBezTo>
                    <a:pt x="517" y="682"/>
                    <a:pt x="539" y="690"/>
                    <a:pt x="561" y="698"/>
                  </a:cubicBezTo>
                  <a:cubicBezTo>
                    <a:pt x="676" y="643"/>
                    <a:pt x="763" y="532"/>
                    <a:pt x="763" y="369"/>
                  </a:cubicBezTo>
                  <a:cubicBezTo>
                    <a:pt x="763" y="126"/>
                    <a:pt x="571" y="0"/>
                    <a:pt x="381" y="0"/>
                  </a:cubicBezTo>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6" name="Freeform 23">
              <a:extLst>
                <a:ext uri="{FF2B5EF4-FFF2-40B4-BE49-F238E27FC236}">
                  <a16:creationId xmlns:a16="http://schemas.microsoft.com/office/drawing/2014/main" id="{04286374-3FB8-47D4-BA5D-513EE24632C9}"/>
                </a:ext>
              </a:extLst>
            </p:cNvPr>
            <p:cNvSpPr>
              <a:spLocks/>
            </p:cNvSpPr>
            <p:nvPr/>
          </p:nvSpPr>
          <p:spPr bwMode="ltGray">
            <a:xfrm>
              <a:off x="10147172" y="3655407"/>
              <a:ext cx="359305" cy="78537"/>
            </a:xfrm>
            <a:custGeom>
              <a:avLst/>
              <a:gdLst>
                <a:gd name="T0" fmla="*/ 13 w 386"/>
                <a:gd name="T1" fmla="*/ 0 h 85"/>
                <a:gd name="T2" fmla="*/ 0 w 386"/>
                <a:gd name="T3" fmla="*/ 1 h 85"/>
                <a:gd name="T4" fmla="*/ 3 w 386"/>
                <a:gd name="T5" fmla="*/ 48 h 85"/>
                <a:gd name="T6" fmla="*/ 5 w 386"/>
                <a:gd name="T7" fmla="*/ 49 h 85"/>
                <a:gd name="T8" fmla="*/ 67 w 386"/>
                <a:gd name="T9" fmla="*/ 47 h 85"/>
                <a:gd name="T10" fmla="*/ 181 w 386"/>
                <a:gd name="T11" fmla="*/ 55 h 85"/>
                <a:gd name="T12" fmla="*/ 315 w 386"/>
                <a:gd name="T13" fmla="*/ 85 h 85"/>
                <a:gd name="T14" fmla="*/ 386 w 386"/>
                <a:gd name="T15" fmla="*/ 58 h 85"/>
                <a:gd name="T16" fmla="*/ 320 w 386"/>
                <a:gd name="T17" fmla="*/ 36 h 85"/>
                <a:gd name="T18" fmla="*/ 206 w 386"/>
                <a:gd name="T19" fmla="*/ 53 h 85"/>
                <a:gd name="T20" fmla="*/ 13 w 386"/>
                <a:gd name="T21" fmla="*/ 0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86" h="85">
                  <a:moveTo>
                    <a:pt x="13" y="0"/>
                  </a:moveTo>
                  <a:cubicBezTo>
                    <a:pt x="8" y="0"/>
                    <a:pt x="4" y="0"/>
                    <a:pt x="0" y="1"/>
                  </a:cubicBezTo>
                  <a:cubicBezTo>
                    <a:pt x="3" y="48"/>
                    <a:pt x="3" y="48"/>
                    <a:pt x="3" y="48"/>
                  </a:cubicBezTo>
                  <a:cubicBezTo>
                    <a:pt x="4" y="48"/>
                    <a:pt x="4" y="49"/>
                    <a:pt x="5" y="49"/>
                  </a:cubicBezTo>
                  <a:cubicBezTo>
                    <a:pt x="25" y="47"/>
                    <a:pt x="46" y="47"/>
                    <a:pt x="67" y="47"/>
                  </a:cubicBezTo>
                  <a:cubicBezTo>
                    <a:pt x="105" y="47"/>
                    <a:pt x="143" y="49"/>
                    <a:pt x="181" y="55"/>
                  </a:cubicBezTo>
                  <a:cubicBezTo>
                    <a:pt x="226" y="61"/>
                    <a:pt x="271" y="71"/>
                    <a:pt x="315" y="85"/>
                  </a:cubicBezTo>
                  <a:cubicBezTo>
                    <a:pt x="339" y="78"/>
                    <a:pt x="363" y="69"/>
                    <a:pt x="386" y="58"/>
                  </a:cubicBezTo>
                  <a:cubicBezTo>
                    <a:pt x="364" y="50"/>
                    <a:pt x="342" y="42"/>
                    <a:pt x="320" y="36"/>
                  </a:cubicBezTo>
                  <a:cubicBezTo>
                    <a:pt x="283" y="47"/>
                    <a:pt x="244" y="53"/>
                    <a:pt x="206" y="53"/>
                  </a:cubicBezTo>
                  <a:cubicBezTo>
                    <a:pt x="139" y="53"/>
                    <a:pt x="71" y="36"/>
                    <a:pt x="13" y="0"/>
                  </a:cubicBezTo>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 name="Freeform 24">
              <a:extLst>
                <a:ext uri="{FF2B5EF4-FFF2-40B4-BE49-F238E27FC236}">
                  <a16:creationId xmlns:a16="http://schemas.microsoft.com/office/drawing/2014/main" id="{7B4F6D06-5BA8-4D5D-828E-737A9A1BF8DA}"/>
                </a:ext>
              </a:extLst>
            </p:cNvPr>
            <p:cNvSpPr>
              <a:spLocks/>
            </p:cNvSpPr>
            <p:nvPr/>
          </p:nvSpPr>
          <p:spPr bwMode="ltGray">
            <a:xfrm>
              <a:off x="9921379" y="2110199"/>
              <a:ext cx="795183" cy="769658"/>
            </a:xfrm>
            <a:custGeom>
              <a:avLst/>
              <a:gdLst>
                <a:gd name="T0" fmla="*/ 107 w 855"/>
                <a:gd name="T1" fmla="*/ 0 h 826"/>
                <a:gd name="T2" fmla="*/ 94 w 855"/>
                <a:gd name="T3" fmla="*/ 14 h 826"/>
                <a:gd name="T4" fmla="*/ 56 w 855"/>
                <a:gd name="T5" fmla="*/ 537 h 826"/>
                <a:gd name="T6" fmla="*/ 82 w 855"/>
                <a:gd name="T7" fmla="*/ 714 h 826"/>
                <a:gd name="T8" fmla="*/ 97 w 855"/>
                <a:gd name="T9" fmla="*/ 826 h 826"/>
                <a:gd name="T10" fmla="*/ 210 w 855"/>
                <a:gd name="T11" fmla="*/ 826 h 826"/>
                <a:gd name="T12" fmla="*/ 824 w 855"/>
                <a:gd name="T13" fmla="*/ 723 h 826"/>
                <a:gd name="T14" fmla="*/ 855 w 855"/>
                <a:gd name="T15" fmla="*/ 612 h 826"/>
                <a:gd name="T16" fmla="*/ 813 w 855"/>
                <a:gd name="T17" fmla="*/ 615 h 826"/>
                <a:gd name="T18" fmla="*/ 790 w 855"/>
                <a:gd name="T19" fmla="*/ 692 h 826"/>
                <a:gd name="T20" fmla="*/ 210 w 855"/>
                <a:gd name="T21" fmla="*/ 780 h 826"/>
                <a:gd name="T22" fmla="*/ 137 w 855"/>
                <a:gd name="T23" fmla="*/ 780 h 826"/>
                <a:gd name="T24" fmla="*/ 128 w 855"/>
                <a:gd name="T25" fmla="*/ 708 h 826"/>
                <a:gd name="T26" fmla="*/ 102 w 855"/>
                <a:gd name="T27" fmla="*/ 530 h 826"/>
                <a:gd name="T28" fmla="*/ 135 w 855"/>
                <a:gd name="T29" fmla="*/ 39 h 826"/>
                <a:gd name="T30" fmla="*/ 144 w 855"/>
                <a:gd name="T31" fmla="*/ 25 h 826"/>
                <a:gd name="T32" fmla="*/ 107 w 855"/>
                <a:gd name="T33" fmla="*/ 0 h 8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55" h="826">
                  <a:moveTo>
                    <a:pt x="107" y="0"/>
                  </a:moveTo>
                  <a:cubicBezTo>
                    <a:pt x="105" y="3"/>
                    <a:pt x="96" y="11"/>
                    <a:pt x="94" y="14"/>
                  </a:cubicBezTo>
                  <a:cubicBezTo>
                    <a:pt x="0" y="162"/>
                    <a:pt x="19" y="287"/>
                    <a:pt x="56" y="537"/>
                  </a:cubicBezTo>
                  <a:cubicBezTo>
                    <a:pt x="64" y="589"/>
                    <a:pt x="73" y="647"/>
                    <a:pt x="82" y="714"/>
                  </a:cubicBezTo>
                  <a:cubicBezTo>
                    <a:pt x="97" y="826"/>
                    <a:pt x="97" y="826"/>
                    <a:pt x="97" y="826"/>
                  </a:cubicBezTo>
                  <a:cubicBezTo>
                    <a:pt x="210" y="826"/>
                    <a:pt x="210" y="826"/>
                    <a:pt x="210" y="826"/>
                  </a:cubicBezTo>
                  <a:cubicBezTo>
                    <a:pt x="618" y="826"/>
                    <a:pt x="750" y="804"/>
                    <a:pt x="824" y="723"/>
                  </a:cubicBezTo>
                  <a:cubicBezTo>
                    <a:pt x="849" y="695"/>
                    <a:pt x="848" y="649"/>
                    <a:pt x="855" y="612"/>
                  </a:cubicBezTo>
                  <a:cubicBezTo>
                    <a:pt x="813" y="615"/>
                    <a:pt x="813" y="615"/>
                    <a:pt x="813" y="615"/>
                  </a:cubicBezTo>
                  <a:cubicBezTo>
                    <a:pt x="808" y="644"/>
                    <a:pt x="809" y="671"/>
                    <a:pt x="790" y="692"/>
                  </a:cubicBezTo>
                  <a:cubicBezTo>
                    <a:pt x="727" y="760"/>
                    <a:pt x="597" y="780"/>
                    <a:pt x="210" y="780"/>
                  </a:cubicBezTo>
                  <a:cubicBezTo>
                    <a:pt x="137" y="780"/>
                    <a:pt x="137" y="780"/>
                    <a:pt x="137" y="780"/>
                  </a:cubicBezTo>
                  <a:cubicBezTo>
                    <a:pt x="128" y="708"/>
                    <a:pt x="128" y="708"/>
                    <a:pt x="128" y="708"/>
                  </a:cubicBezTo>
                  <a:cubicBezTo>
                    <a:pt x="118" y="640"/>
                    <a:pt x="110" y="582"/>
                    <a:pt x="102" y="530"/>
                  </a:cubicBezTo>
                  <a:cubicBezTo>
                    <a:pt x="66" y="292"/>
                    <a:pt x="51" y="173"/>
                    <a:pt x="135" y="39"/>
                  </a:cubicBezTo>
                  <a:cubicBezTo>
                    <a:pt x="144" y="25"/>
                    <a:pt x="144" y="25"/>
                    <a:pt x="144" y="25"/>
                  </a:cubicBezTo>
                  <a:cubicBezTo>
                    <a:pt x="107" y="0"/>
                    <a:pt x="107" y="0"/>
                    <a:pt x="107" y="0"/>
                  </a:cubicBezTo>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8" name="Freeform 25">
              <a:extLst>
                <a:ext uri="{FF2B5EF4-FFF2-40B4-BE49-F238E27FC236}">
                  <a16:creationId xmlns:a16="http://schemas.microsoft.com/office/drawing/2014/main" id="{942B974F-6237-41C2-A283-B6C08B9E531F}"/>
                </a:ext>
              </a:extLst>
            </p:cNvPr>
            <p:cNvSpPr>
              <a:spLocks/>
            </p:cNvSpPr>
            <p:nvPr/>
          </p:nvSpPr>
          <p:spPr bwMode="ltGray">
            <a:xfrm>
              <a:off x="10308172" y="1277712"/>
              <a:ext cx="306293" cy="249354"/>
            </a:xfrm>
            <a:custGeom>
              <a:avLst/>
              <a:gdLst>
                <a:gd name="T0" fmla="*/ 48 w 329"/>
                <a:gd name="T1" fmla="*/ 0 h 268"/>
                <a:gd name="T2" fmla="*/ 0 w 329"/>
                <a:gd name="T3" fmla="*/ 3 h 268"/>
                <a:gd name="T4" fmla="*/ 4 w 329"/>
                <a:gd name="T5" fmla="*/ 49 h 268"/>
                <a:gd name="T6" fmla="*/ 48 w 329"/>
                <a:gd name="T7" fmla="*/ 47 h 268"/>
                <a:gd name="T8" fmla="*/ 259 w 329"/>
                <a:gd name="T9" fmla="*/ 146 h 268"/>
                <a:gd name="T10" fmla="*/ 283 w 329"/>
                <a:gd name="T11" fmla="*/ 237 h 268"/>
                <a:gd name="T12" fmla="*/ 282 w 329"/>
                <a:gd name="T13" fmla="*/ 263 h 268"/>
                <a:gd name="T14" fmla="*/ 327 w 329"/>
                <a:gd name="T15" fmla="*/ 268 h 268"/>
                <a:gd name="T16" fmla="*/ 329 w 329"/>
                <a:gd name="T17" fmla="*/ 237 h 268"/>
                <a:gd name="T18" fmla="*/ 299 w 329"/>
                <a:gd name="T19" fmla="*/ 123 h 268"/>
                <a:gd name="T20" fmla="*/ 48 w 329"/>
                <a:gd name="T21" fmla="*/ 0 h 2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29" h="268">
                  <a:moveTo>
                    <a:pt x="48" y="0"/>
                  </a:moveTo>
                  <a:cubicBezTo>
                    <a:pt x="32" y="0"/>
                    <a:pt x="16" y="1"/>
                    <a:pt x="0" y="3"/>
                  </a:cubicBezTo>
                  <a:cubicBezTo>
                    <a:pt x="4" y="49"/>
                    <a:pt x="4" y="49"/>
                    <a:pt x="4" y="49"/>
                  </a:cubicBezTo>
                  <a:cubicBezTo>
                    <a:pt x="19" y="47"/>
                    <a:pt x="34" y="47"/>
                    <a:pt x="48" y="47"/>
                  </a:cubicBezTo>
                  <a:cubicBezTo>
                    <a:pt x="145" y="47"/>
                    <a:pt x="223" y="82"/>
                    <a:pt x="259" y="146"/>
                  </a:cubicBezTo>
                  <a:cubicBezTo>
                    <a:pt x="275" y="173"/>
                    <a:pt x="283" y="204"/>
                    <a:pt x="283" y="237"/>
                  </a:cubicBezTo>
                  <a:cubicBezTo>
                    <a:pt x="283" y="246"/>
                    <a:pt x="283" y="254"/>
                    <a:pt x="282" y="263"/>
                  </a:cubicBezTo>
                  <a:cubicBezTo>
                    <a:pt x="327" y="268"/>
                    <a:pt x="327" y="268"/>
                    <a:pt x="327" y="268"/>
                  </a:cubicBezTo>
                  <a:cubicBezTo>
                    <a:pt x="329" y="258"/>
                    <a:pt x="329" y="247"/>
                    <a:pt x="329" y="237"/>
                  </a:cubicBezTo>
                  <a:cubicBezTo>
                    <a:pt x="329" y="196"/>
                    <a:pt x="319" y="158"/>
                    <a:pt x="299" y="123"/>
                  </a:cubicBezTo>
                  <a:cubicBezTo>
                    <a:pt x="254" y="45"/>
                    <a:pt x="162" y="0"/>
                    <a:pt x="48" y="0"/>
                  </a:cubicBezTo>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9" name="Freeform 26">
              <a:extLst>
                <a:ext uri="{FF2B5EF4-FFF2-40B4-BE49-F238E27FC236}">
                  <a16:creationId xmlns:a16="http://schemas.microsoft.com/office/drawing/2014/main" id="{85EC591F-D7DE-4F4C-8429-3BA6DA3061AA}"/>
                </a:ext>
              </a:extLst>
            </p:cNvPr>
            <p:cNvSpPr>
              <a:spLocks/>
            </p:cNvSpPr>
            <p:nvPr/>
          </p:nvSpPr>
          <p:spPr bwMode="ltGray">
            <a:xfrm>
              <a:off x="9383404" y="598370"/>
              <a:ext cx="679341" cy="889427"/>
            </a:xfrm>
            <a:custGeom>
              <a:avLst/>
              <a:gdLst>
                <a:gd name="T0" fmla="*/ 718 w 730"/>
                <a:gd name="T1" fmla="*/ 0 h 956"/>
                <a:gd name="T2" fmla="*/ 88 w 730"/>
                <a:gd name="T3" fmla="*/ 339 h 956"/>
                <a:gd name="T4" fmla="*/ 0 w 730"/>
                <a:gd name="T5" fmla="*/ 412 h 956"/>
                <a:gd name="T6" fmla="*/ 63 w 730"/>
                <a:gd name="T7" fmla="*/ 509 h 956"/>
                <a:gd name="T8" fmla="*/ 132 w 730"/>
                <a:gd name="T9" fmla="*/ 616 h 956"/>
                <a:gd name="T10" fmla="*/ 481 w 730"/>
                <a:gd name="T11" fmla="*/ 956 h 956"/>
                <a:gd name="T12" fmla="*/ 584 w 730"/>
                <a:gd name="T13" fmla="*/ 932 h 956"/>
                <a:gd name="T14" fmla="*/ 566 w 730"/>
                <a:gd name="T15" fmla="*/ 890 h 956"/>
                <a:gd name="T16" fmla="*/ 481 w 730"/>
                <a:gd name="T17" fmla="*/ 910 h 956"/>
                <a:gd name="T18" fmla="*/ 171 w 730"/>
                <a:gd name="T19" fmla="*/ 591 h 956"/>
                <a:gd name="T20" fmla="*/ 101 w 730"/>
                <a:gd name="T21" fmla="*/ 484 h 956"/>
                <a:gd name="T22" fmla="*/ 61 w 730"/>
                <a:gd name="T23" fmla="*/ 422 h 956"/>
                <a:gd name="T24" fmla="*/ 117 w 730"/>
                <a:gd name="T25" fmla="*/ 374 h 956"/>
                <a:gd name="T26" fmla="*/ 730 w 730"/>
                <a:gd name="T27" fmla="*/ 44 h 956"/>
                <a:gd name="T28" fmla="*/ 718 w 730"/>
                <a:gd name="T29" fmla="*/ 0 h 9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30" h="956">
                  <a:moveTo>
                    <a:pt x="718" y="0"/>
                  </a:moveTo>
                  <a:cubicBezTo>
                    <a:pt x="495" y="61"/>
                    <a:pt x="283" y="175"/>
                    <a:pt x="88" y="339"/>
                  </a:cubicBezTo>
                  <a:cubicBezTo>
                    <a:pt x="0" y="412"/>
                    <a:pt x="0" y="412"/>
                    <a:pt x="0" y="412"/>
                  </a:cubicBezTo>
                  <a:cubicBezTo>
                    <a:pt x="63" y="509"/>
                    <a:pt x="63" y="509"/>
                    <a:pt x="63" y="509"/>
                  </a:cubicBezTo>
                  <a:cubicBezTo>
                    <a:pt x="88" y="548"/>
                    <a:pt x="111" y="584"/>
                    <a:pt x="132" y="616"/>
                  </a:cubicBezTo>
                  <a:cubicBezTo>
                    <a:pt x="292" y="863"/>
                    <a:pt x="351" y="956"/>
                    <a:pt x="481" y="956"/>
                  </a:cubicBezTo>
                  <a:cubicBezTo>
                    <a:pt x="514" y="956"/>
                    <a:pt x="546" y="949"/>
                    <a:pt x="584" y="932"/>
                  </a:cubicBezTo>
                  <a:cubicBezTo>
                    <a:pt x="566" y="890"/>
                    <a:pt x="566" y="890"/>
                    <a:pt x="566" y="890"/>
                  </a:cubicBezTo>
                  <a:cubicBezTo>
                    <a:pt x="534" y="904"/>
                    <a:pt x="508" y="910"/>
                    <a:pt x="481" y="910"/>
                  </a:cubicBezTo>
                  <a:cubicBezTo>
                    <a:pt x="376" y="910"/>
                    <a:pt x="325" y="829"/>
                    <a:pt x="171" y="591"/>
                  </a:cubicBezTo>
                  <a:cubicBezTo>
                    <a:pt x="150" y="559"/>
                    <a:pt x="127" y="523"/>
                    <a:pt x="101" y="484"/>
                  </a:cubicBezTo>
                  <a:cubicBezTo>
                    <a:pt x="61" y="422"/>
                    <a:pt x="61" y="422"/>
                    <a:pt x="61" y="422"/>
                  </a:cubicBezTo>
                  <a:cubicBezTo>
                    <a:pt x="117" y="374"/>
                    <a:pt x="117" y="374"/>
                    <a:pt x="117" y="374"/>
                  </a:cubicBezTo>
                  <a:cubicBezTo>
                    <a:pt x="308" y="215"/>
                    <a:pt x="514" y="104"/>
                    <a:pt x="730" y="44"/>
                  </a:cubicBezTo>
                  <a:cubicBezTo>
                    <a:pt x="718" y="0"/>
                    <a:pt x="718" y="0"/>
                    <a:pt x="718" y="0"/>
                  </a:cubicBezTo>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0" name="Freeform 27">
              <a:extLst>
                <a:ext uri="{FF2B5EF4-FFF2-40B4-BE49-F238E27FC236}">
                  <a16:creationId xmlns:a16="http://schemas.microsoft.com/office/drawing/2014/main" id="{CA3E56F3-DD7E-4505-B569-80F45AD4F227}"/>
                </a:ext>
              </a:extLst>
            </p:cNvPr>
            <p:cNvSpPr>
              <a:spLocks/>
            </p:cNvSpPr>
            <p:nvPr/>
          </p:nvSpPr>
          <p:spPr bwMode="ltGray">
            <a:xfrm>
              <a:off x="11138696" y="1309126"/>
              <a:ext cx="318073" cy="777512"/>
            </a:xfrm>
            <a:custGeom>
              <a:avLst/>
              <a:gdLst>
                <a:gd name="T0" fmla="*/ 327 w 341"/>
                <a:gd name="T1" fmla="*/ 0 h 836"/>
                <a:gd name="T2" fmla="*/ 282 w 341"/>
                <a:gd name="T3" fmla="*/ 8 h 836"/>
                <a:gd name="T4" fmla="*/ 293 w 341"/>
                <a:gd name="T5" fmla="*/ 177 h 836"/>
                <a:gd name="T6" fmla="*/ 0 w 341"/>
                <a:gd name="T7" fmla="*/ 805 h 836"/>
                <a:gd name="T8" fmla="*/ 34 w 341"/>
                <a:gd name="T9" fmla="*/ 836 h 836"/>
                <a:gd name="T10" fmla="*/ 339 w 341"/>
                <a:gd name="T11" fmla="*/ 179 h 836"/>
                <a:gd name="T12" fmla="*/ 327 w 341"/>
                <a:gd name="T13" fmla="*/ 0 h 836"/>
              </a:gdLst>
              <a:ahLst/>
              <a:cxnLst>
                <a:cxn ang="0">
                  <a:pos x="T0" y="T1"/>
                </a:cxn>
                <a:cxn ang="0">
                  <a:pos x="T2" y="T3"/>
                </a:cxn>
                <a:cxn ang="0">
                  <a:pos x="T4" y="T5"/>
                </a:cxn>
                <a:cxn ang="0">
                  <a:pos x="T6" y="T7"/>
                </a:cxn>
                <a:cxn ang="0">
                  <a:pos x="T8" y="T9"/>
                </a:cxn>
                <a:cxn ang="0">
                  <a:pos x="T10" y="T11"/>
                </a:cxn>
                <a:cxn ang="0">
                  <a:pos x="T12" y="T13"/>
                </a:cxn>
              </a:cxnLst>
              <a:rect l="0" t="0" r="r" b="b"/>
              <a:pathLst>
                <a:path w="341" h="836">
                  <a:moveTo>
                    <a:pt x="327" y="0"/>
                  </a:moveTo>
                  <a:cubicBezTo>
                    <a:pt x="282" y="8"/>
                    <a:pt x="282" y="8"/>
                    <a:pt x="282" y="8"/>
                  </a:cubicBezTo>
                  <a:cubicBezTo>
                    <a:pt x="292" y="64"/>
                    <a:pt x="295" y="120"/>
                    <a:pt x="293" y="177"/>
                  </a:cubicBezTo>
                  <a:cubicBezTo>
                    <a:pt x="283" y="392"/>
                    <a:pt x="182" y="610"/>
                    <a:pt x="0" y="805"/>
                  </a:cubicBezTo>
                  <a:cubicBezTo>
                    <a:pt x="34" y="836"/>
                    <a:pt x="34" y="836"/>
                    <a:pt x="34" y="836"/>
                  </a:cubicBezTo>
                  <a:cubicBezTo>
                    <a:pt x="223" y="633"/>
                    <a:pt x="328" y="405"/>
                    <a:pt x="339" y="179"/>
                  </a:cubicBezTo>
                  <a:cubicBezTo>
                    <a:pt x="341" y="119"/>
                    <a:pt x="337" y="59"/>
                    <a:pt x="327" y="0"/>
                  </a:cubicBezTo>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1" name="Freeform 28">
              <a:extLst>
                <a:ext uri="{FF2B5EF4-FFF2-40B4-BE49-F238E27FC236}">
                  <a16:creationId xmlns:a16="http://schemas.microsoft.com/office/drawing/2014/main" id="{85930E21-E8CB-4894-9C44-B125E2948BC7}"/>
                </a:ext>
              </a:extLst>
            </p:cNvPr>
            <p:cNvSpPr>
              <a:spLocks/>
            </p:cNvSpPr>
            <p:nvPr/>
          </p:nvSpPr>
          <p:spPr bwMode="ltGray">
            <a:xfrm>
              <a:off x="10461319" y="553213"/>
              <a:ext cx="748061" cy="375013"/>
            </a:xfrm>
            <a:custGeom>
              <a:avLst/>
              <a:gdLst>
                <a:gd name="T0" fmla="*/ 64 w 805"/>
                <a:gd name="T1" fmla="*/ 0 h 404"/>
                <a:gd name="T2" fmla="*/ 0 w 805"/>
                <a:gd name="T3" fmla="*/ 3 h 404"/>
                <a:gd name="T4" fmla="*/ 4 w 805"/>
                <a:gd name="T5" fmla="*/ 48 h 404"/>
                <a:gd name="T6" fmla="*/ 64 w 805"/>
                <a:gd name="T7" fmla="*/ 46 h 404"/>
                <a:gd name="T8" fmla="*/ 173 w 805"/>
                <a:gd name="T9" fmla="*/ 54 h 404"/>
                <a:gd name="T10" fmla="*/ 771 w 805"/>
                <a:gd name="T11" fmla="*/ 404 h 404"/>
                <a:gd name="T12" fmla="*/ 805 w 805"/>
                <a:gd name="T13" fmla="*/ 374 h 404"/>
                <a:gd name="T14" fmla="*/ 179 w 805"/>
                <a:gd name="T15" fmla="*/ 8 h 404"/>
                <a:gd name="T16" fmla="*/ 64 w 805"/>
                <a:gd name="T17" fmla="*/ 0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05" h="404">
                  <a:moveTo>
                    <a:pt x="64" y="0"/>
                  </a:moveTo>
                  <a:cubicBezTo>
                    <a:pt x="43" y="0"/>
                    <a:pt x="22" y="1"/>
                    <a:pt x="0" y="3"/>
                  </a:cubicBezTo>
                  <a:cubicBezTo>
                    <a:pt x="4" y="48"/>
                    <a:pt x="4" y="48"/>
                    <a:pt x="4" y="48"/>
                  </a:cubicBezTo>
                  <a:cubicBezTo>
                    <a:pt x="24" y="47"/>
                    <a:pt x="44" y="46"/>
                    <a:pt x="64" y="46"/>
                  </a:cubicBezTo>
                  <a:cubicBezTo>
                    <a:pt x="101" y="46"/>
                    <a:pt x="137" y="49"/>
                    <a:pt x="173" y="54"/>
                  </a:cubicBezTo>
                  <a:cubicBezTo>
                    <a:pt x="387" y="84"/>
                    <a:pt x="593" y="205"/>
                    <a:pt x="771" y="404"/>
                  </a:cubicBezTo>
                  <a:cubicBezTo>
                    <a:pt x="805" y="374"/>
                    <a:pt x="805" y="374"/>
                    <a:pt x="805" y="374"/>
                  </a:cubicBezTo>
                  <a:cubicBezTo>
                    <a:pt x="620" y="166"/>
                    <a:pt x="404" y="40"/>
                    <a:pt x="179" y="8"/>
                  </a:cubicBezTo>
                  <a:cubicBezTo>
                    <a:pt x="141" y="3"/>
                    <a:pt x="103" y="0"/>
                    <a:pt x="64" y="0"/>
                  </a:cubicBezTo>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2" name="Freeform 29">
              <a:extLst>
                <a:ext uri="{FF2B5EF4-FFF2-40B4-BE49-F238E27FC236}">
                  <a16:creationId xmlns:a16="http://schemas.microsoft.com/office/drawing/2014/main" id="{2DA9FDAC-B520-4061-8F72-F672C437E945}"/>
                </a:ext>
              </a:extLst>
            </p:cNvPr>
            <p:cNvSpPr>
              <a:spLocks noEditPoints="1"/>
            </p:cNvSpPr>
            <p:nvPr/>
          </p:nvSpPr>
          <p:spPr bwMode="ltGray">
            <a:xfrm>
              <a:off x="9886038" y="3036931"/>
              <a:ext cx="914951" cy="808927"/>
            </a:xfrm>
            <a:custGeom>
              <a:avLst/>
              <a:gdLst>
                <a:gd name="T0" fmla="*/ 252 w 984"/>
                <a:gd name="T1" fmla="*/ 820 h 871"/>
                <a:gd name="T2" fmla="*/ 469 w 984"/>
                <a:gd name="T3" fmla="*/ 871 h 871"/>
                <a:gd name="T4" fmla="*/ 546 w 984"/>
                <a:gd name="T5" fmla="*/ 865 h 871"/>
                <a:gd name="T6" fmla="*/ 252 w 984"/>
                <a:gd name="T7" fmla="*/ 820 h 871"/>
                <a:gd name="T8" fmla="*/ 619 w 984"/>
                <a:gd name="T9" fmla="*/ 801 h 871"/>
                <a:gd name="T10" fmla="*/ 554 w 984"/>
                <a:gd name="T11" fmla="*/ 817 h 871"/>
                <a:gd name="T12" fmla="*/ 635 w 984"/>
                <a:gd name="T13" fmla="*/ 843 h 871"/>
                <a:gd name="T14" fmla="*/ 619 w 984"/>
                <a:gd name="T15" fmla="*/ 801 h 871"/>
                <a:gd name="T16" fmla="*/ 91 w 984"/>
                <a:gd name="T17" fmla="*/ 587 h 871"/>
                <a:gd name="T18" fmla="*/ 64 w 984"/>
                <a:gd name="T19" fmla="*/ 635 h 871"/>
                <a:gd name="T20" fmla="*/ 177 w 984"/>
                <a:gd name="T21" fmla="*/ 772 h 871"/>
                <a:gd name="T22" fmla="*/ 216 w 984"/>
                <a:gd name="T23" fmla="*/ 771 h 871"/>
                <a:gd name="T24" fmla="*/ 261 w 984"/>
                <a:gd name="T25" fmla="*/ 772 h 871"/>
                <a:gd name="T26" fmla="*/ 91 w 984"/>
                <a:gd name="T27" fmla="*/ 587 h 871"/>
                <a:gd name="T28" fmla="*/ 19 w 984"/>
                <a:gd name="T29" fmla="*/ 379 h 871"/>
                <a:gd name="T30" fmla="*/ 0 w 984"/>
                <a:gd name="T31" fmla="*/ 428 h 871"/>
                <a:gd name="T32" fmla="*/ 24 w 984"/>
                <a:gd name="T33" fmla="*/ 541 h 871"/>
                <a:gd name="T34" fmla="*/ 34 w 984"/>
                <a:gd name="T35" fmla="*/ 570 h 871"/>
                <a:gd name="T36" fmla="*/ 63 w 984"/>
                <a:gd name="T37" fmla="*/ 512 h 871"/>
                <a:gd name="T38" fmla="*/ 43 w 984"/>
                <a:gd name="T39" fmla="*/ 379 h 871"/>
                <a:gd name="T40" fmla="*/ 19 w 984"/>
                <a:gd name="T41" fmla="*/ 379 h 871"/>
                <a:gd name="T42" fmla="*/ 783 w 984"/>
                <a:gd name="T43" fmla="*/ 0 h 871"/>
                <a:gd name="T44" fmla="*/ 756 w 984"/>
                <a:gd name="T45" fmla="*/ 37 h 871"/>
                <a:gd name="T46" fmla="*/ 908 w 984"/>
                <a:gd name="T47" fmla="*/ 255 h 871"/>
                <a:gd name="T48" fmla="*/ 927 w 984"/>
                <a:gd name="T49" fmla="*/ 461 h 871"/>
                <a:gd name="T50" fmla="*/ 972 w 984"/>
                <a:gd name="T51" fmla="*/ 469 h 871"/>
                <a:gd name="T52" fmla="*/ 952 w 984"/>
                <a:gd name="T53" fmla="*/ 240 h 871"/>
                <a:gd name="T54" fmla="*/ 783 w 984"/>
                <a:gd name="T55" fmla="*/ 0 h 8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84" h="871">
                  <a:moveTo>
                    <a:pt x="252" y="820"/>
                  </a:moveTo>
                  <a:cubicBezTo>
                    <a:pt x="319" y="854"/>
                    <a:pt x="394" y="871"/>
                    <a:pt x="469" y="871"/>
                  </a:cubicBezTo>
                  <a:cubicBezTo>
                    <a:pt x="495" y="871"/>
                    <a:pt x="521" y="869"/>
                    <a:pt x="546" y="865"/>
                  </a:cubicBezTo>
                  <a:cubicBezTo>
                    <a:pt x="450" y="838"/>
                    <a:pt x="352" y="823"/>
                    <a:pt x="252" y="820"/>
                  </a:cubicBezTo>
                  <a:moveTo>
                    <a:pt x="619" y="801"/>
                  </a:moveTo>
                  <a:cubicBezTo>
                    <a:pt x="598" y="808"/>
                    <a:pt x="576" y="813"/>
                    <a:pt x="554" y="817"/>
                  </a:cubicBezTo>
                  <a:cubicBezTo>
                    <a:pt x="582" y="825"/>
                    <a:pt x="609" y="833"/>
                    <a:pt x="635" y="843"/>
                  </a:cubicBezTo>
                  <a:cubicBezTo>
                    <a:pt x="619" y="801"/>
                    <a:pt x="619" y="801"/>
                    <a:pt x="619" y="801"/>
                  </a:cubicBezTo>
                  <a:moveTo>
                    <a:pt x="91" y="587"/>
                  </a:moveTo>
                  <a:cubicBezTo>
                    <a:pt x="82" y="603"/>
                    <a:pt x="73" y="619"/>
                    <a:pt x="64" y="635"/>
                  </a:cubicBezTo>
                  <a:cubicBezTo>
                    <a:pt x="94" y="691"/>
                    <a:pt x="133" y="736"/>
                    <a:pt x="177" y="772"/>
                  </a:cubicBezTo>
                  <a:cubicBezTo>
                    <a:pt x="190" y="771"/>
                    <a:pt x="203" y="771"/>
                    <a:pt x="216" y="771"/>
                  </a:cubicBezTo>
                  <a:cubicBezTo>
                    <a:pt x="231" y="771"/>
                    <a:pt x="246" y="771"/>
                    <a:pt x="261" y="772"/>
                  </a:cubicBezTo>
                  <a:cubicBezTo>
                    <a:pt x="191" y="733"/>
                    <a:pt x="131" y="672"/>
                    <a:pt x="91" y="587"/>
                  </a:cubicBezTo>
                  <a:moveTo>
                    <a:pt x="19" y="379"/>
                  </a:moveTo>
                  <a:cubicBezTo>
                    <a:pt x="13" y="396"/>
                    <a:pt x="7" y="412"/>
                    <a:pt x="0" y="428"/>
                  </a:cubicBezTo>
                  <a:cubicBezTo>
                    <a:pt x="3" y="466"/>
                    <a:pt x="11" y="503"/>
                    <a:pt x="24" y="541"/>
                  </a:cubicBezTo>
                  <a:cubicBezTo>
                    <a:pt x="27" y="551"/>
                    <a:pt x="30" y="560"/>
                    <a:pt x="34" y="570"/>
                  </a:cubicBezTo>
                  <a:cubicBezTo>
                    <a:pt x="44" y="551"/>
                    <a:pt x="54" y="532"/>
                    <a:pt x="63" y="512"/>
                  </a:cubicBezTo>
                  <a:cubicBezTo>
                    <a:pt x="50" y="467"/>
                    <a:pt x="43" y="423"/>
                    <a:pt x="43" y="379"/>
                  </a:cubicBezTo>
                  <a:cubicBezTo>
                    <a:pt x="19" y="379"/>
                    <a:pt x="19" y="379"/>
                    <a:pt x="19" y="379"/>
                  </a:cubicBezTo>
                  <a:moveTo>
                    <a:pt x="783" y="0"/>
                  </a:moveTo>
                  <a:cubicBezTo>
                    <a:pt x="756" y="37"/>
                    <a:pt x="756" y="37"/>
                    <a:pt x="756" y="37"/>
                  </a:cubicBezTo>
                  <a:cubicBezTo>
                    <a:pt x="827" y="88"/>
                    <a:pt x="878" y="162"/>
                    <a:pt x="908" y="255"/>
                  </a:cubicBezTo>
                  <a:cubicBezTo>
                    <a:pt x="931" y="326"/>
                    <a:pt x="937" y="395"/>
                    <a:pt x="927" y="461"/>
                  </a:cubicBezTo>
                  <a:cubicBezTo>
                    <a:pt x="972" y="469"/>
                    <a:pt x="972" y="469"/>
                    <a:pt x="972" y="469"/>
                  </a:cubicBezTo>
                  <a:cubicBezTo>
                    <a:pt x="984" y="395"/>
                    <a:pt x="977" y="318"/>
                    <a:pt x="952" y="240"/>
                  </a:cubicBezTo>
                  <a:cubicBezTo>
                    <a:pt x="919" y="138"/>
                    <a:pt x="862" y="57"/>
                    <a:pt x="783" y="0"/>
                  </a:cubicBezTo>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3" name="Freeform 30">
              <a:extLst>
                <a:ext uri="{FF2B5EF4-FFF2-40B4-BE49-F238E27FC236}">
                  <a16:creationId xmlns:a16="http://schemas.microsoft.com/office/drawing/2014/main" id="{F8A344FD-9B76-4170-AA13-92E2E381265E}"/>
                </a:ext>
              </a:extLst>
            </p:cNvPr>
            <p:cNvSpPr>
              <a:spLocks/>
            </p:cNvSpPr>
            <p:nvPr/>
          </p:nvSpPr>
          <p:spPr bwMode="ltGray">
            <a:xfrm>
              <a:off x="10049002" y="3753577"/>
              <a:ext cx="428024" cy="88354"/>
            </a:xfrm>
            <a:custGeom>
              <a:avLst/>
              <a:gdLst>
                <a:gd name="T0" fmla="*/ 39 w 459"/>
                <a:gd name="T1" fmla="*/ 0 h 94"/>
                <a:gd name="T2" fmla="*/ 0 w 459"/>
                <a:gd name="T3" fmla="*/ 1 h 94"/>
                <a:gd name="T4" fmla="*/ 75 w 459"/>
                <a:gd name="T5" fmla="*/ 49 h 94"/>
                <a:gd name="T6" fmla="*/ 369 w 459"/>
                <a:gd name="T7" fmla="*/ 94 h 94"/>
                <a:gd name="T8" fmla="*/ 457 w 459"/>
                <a:gd name="T9" fmla="*/ 74 h 94"/>
                <a:gd name="T10" fmla="*/ 459 w 459"/>
                <a:gd name="T11" fmla="*/ 73 h 94"/>
                <a:gd name="T12" fmla="*/ 458 w 459"/>
                <a:gd name="T13" fmla="*/ 72 h 94"/>
                <a:gd name="T14" fmla="*/ 377 w 459"/>
                <a:gd name="T15" fmla="*/ 46 h 94"/>
                <a:gd name="T16" fmla="*/ 293 w 459"/>
                <a:gd name="T17" fmla="*/ 54 h 94"/>
                <a:gd name="T18" fmla="*/ 84 w 459"/>
                <a:gd name="T19" fmla="*/ 1 h 94"/>
                <a:gd name="T20" fmla="*/ 39 w 459"/>
                <a:gd name="T21" fmla="*/ 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9" h="94">
                  <a:moveTo>
                    <a:pt x="39" y="0"/>
                  </a:moveTo>
                  <a:cubicBezTo>
                    <a:pt x="26" y="0"/>
                    <a:pt x="13" y="0"/>
                    <a:pt x="0" y="1"/>
                  </a:cubicBezTo>
                  <a:cubicBezTo>
                    <a:pt x="24" y="20"/>
                    <a:pt x="49" y="36"/>
                    <a:pt x="75" y="49"/>
                  </a:cubicBezTo>
                  <a:cubicBezTo>
                    <a:pt x="175" y="52"/>
                    <a:pt x="273" y="67"/>
                    <a:pt x="369" y="94"/>
                  </a:cubicBezTo>
                  <a:cubicBezTo>
                    <a:pt x="399" y="90"/>
                    <a:pt x="428" y="83"/>
                    <a:pt x="457" y="74"/>
                  </a:cubicBezTo>
                  <a:cubicBezTo>
                    <a:pt x="459" y="73"/>
                    <a:pt x="459" y="73"/>
                    <a:pt x="459" y="73"/>
                  </a:cubicBezTo>
                  <a:cubicBezTo>
                    <a:pt x="458" y="72"/>
                    <a:pt x="458" y="72"/>
                    <a:pt x="458" y="72"/>
                  </a:cubicBezTo>
                  <a:cubicBezTo>
                    <a:pt x="432" y="62"/>
                    <a:pt x="405" y="54"/>
                    <a:pt x="377" y="46"/>
                  </a:cubicBezTo>
                  <a:cubicBezTo>
                    <a:pt x="350" y="51"/>
                    <a:pt x="321" y="54"/>
                    <a:pt x="293" y="54"/>
                  </a:cubicBezTo>
                  <a:cubicBezTo>
                    <a:pt x="220" y="54"/>
                    <a:pt x="148" y="37"/>
                    <a:pt x="84" y="1"/>
                  </a:cubicBezTo>
                  <a:cubicBezTo>
                    <a:pt x="69" y="0"/>
                    <a:pt x="54" y="0"/>
                    <a:pt x="39" y="0"/>
                  </a:cubicBezTo>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4" name="Freeform 31">
              <a:extLst>
                <a:ext uri="{FF2B5EF4-FFF2-40B4-BE49-F238E27FC236}">
                  <a16:creationId xmlns:a16="http://schemas.microsoft.com/office/drawing/2014/main" id="{2A08E706-B385-4495-A393-0F8EC0018ECF}"/>
                </a:ext>
              </a:extLst>
            </p:cNvPr>
            <p:cNvSpPr>
              <a:spLocks noEditPoints="1"/>
            </p:cNvSpPr>
            <p:nvPr/>
          </p:nvSpPr>
          <p:spPr bwMode="ltGray">
            <a:xfrm>
              <a:off x="10840257" y="2667809"/>
              <a:ext cx="1431329" cy="1635525"/>
            </a:xfrm>
            <a:custGeom>
              <a:avLst/>
              <a:gdLst>
                <a:gd name="T0" fmla="*/ 262 w 1539"/>
                <a:gd name="T1" fmla="*/ 575 h 1758"/>
                <a:gd name="T2" fmla="*/ 237 w 1539"/>
                <a:gd name="T3" fmla="*/ 567 h 1758"/>
                <a:gd name="T4" fmla="*/ 92 w 1539"/>
                <a:gd name="T5" fmla="*/ 368 h 1758"/>
                <a:gd name="T6" fmla="*/ 47 w 1539"/>
                <a:gd name="T7" fmla="*/ 299 h 1758"/>
                <a:gd name="T8" fmla="*/ 734 w 1539"/>
                <a:gd name="T9" fmla="*/ 36 h 1758"/>
                <a:gd name="T10" fmla="*/ 1047 w 1539"/>
                <a:gd name="T11" fmla="*/ 93 h 1758"/>
                <a:gd name="T12" fmla="*/ 1468 w 1539"/>
                <a:gd name="T13" fmla="*/ 576 h 1758"/>
                <a:gd name="T14" fmla="*/ 1081 w 1539"/>
                <a:gd name="T15" fmla="*/ 1283 h 1758"/>
                <a:gd name="T16" fmla="*/ 889 w 1539"/>
                <a:gd name="T17" fmla="*/ 1623 h 1758"/>
                <a:gd name="T18" fmla="*/ 881 w 1539"/>
                <a:gd name="T19" fmla="*/ 1682 h 1758"/>
                <a:gd name="T20" fmla="*/ 512 w 1539"/>
                <a:gd name="T21" fmla="*/ 1723 h 1758"/>
                <a:gd name="T22" fmla="*/ 494 w 1539"/>
                <a:gd name="T23" fmla="*/ 1601 h 1758"/>
                <a:gd name="T24" fmla="*/ 506 w 1539"/>
                <a:gd name="T25" fmla="*/ 1280 h 1758"/>
                <a:gd name="T26" fmla="*/ 711 w 1539"/>
                <a:gd name="T27" fmla="*/ 1088 h 1758"/>
                <a:gd name="T28" fmla="*/ 944 w 1539"/>
                <a:gd name="T29" fmla="*/ 859 h 1758"/>
                <a:gd name="T30" fmla="*/ 934 w 1539"/>
                <a:gd name="T31" fmla="*/ 542 h 1758"/>
                <a:gd name="T32" fmla="*/ 693 w 1539"/>
                <a:gd name="T33" fmla="*/ 438 h 1758"/>
                <a:gd name="T34" fmla="*/ 537 w 1539"/>
                <a:gd name="T35" fmla="*/ 463 h 1758"/>
                <a:gd name="T36" fmla="*/ 338 w 1539"/>
                <a:gd name="T37" fmla="*/ 546 h 1758"/>
                <a:gd name="T38" fmla="*/ 262 w 1539"/>
                <a:gd name="T39" fmla="*/ 575 h 1758"/>
                <a:gd name="T40" fmla="*/ 734 w 1539"/>
                <a:gd name="T41" fmla="*/ 0 h 1758"/>
                <a:gd name="T42" fmla="*/ 12 w 1539"/>
                <a:gd name="T43" fmla="*/ 282 h 1758"/>
                <a:gd name="T44" fmla="*/ 0 w 1539"/>
                <a:gd name="T45" fmla="*/ 292 h 1758"/>
                <a:gd name="T46" fmla="*/ 9 w 1539"/>
                <a:gd name="T47" fmla="*/ 305 h 1758"/>
                <a:gd name="T48" fmla="*/ 62 w 1539"/>
                <a:gd name="T49" fmla="*/ 387 h 1758"/>
                <a:gd name="T50" fmla="*/ 260 w 1539"/>
                <a:gd name="T51" fmla="*/ 610 h 1758"/>
                <a:gd name="T52" fmla="*/ 354 w 1539"/>
                <a:gd name="T53" fmla="*/ 577 h 1758"/>
                <a:gd name="T54" fmla="*/ 548 w 1539"/>
                <a:gd name="T55" fmla="*/ 497 h 1758"/>
                <a:gd name="T56" fmla="*/ 692 w 1539"/>
                <a:gd name="T57" fmla="*/ 473 h 1758"/>
                <a:gd name="T58" fmla="*/ 906 w 1539"/>
                <a:gd name="T59" fmla="*/ 564 h 1758"/>
                <a:gd name="T60" fmla="*/ 914 w 1539"/>
                <a:gd name="T61" fmla="*/ 841 h 1758"/>
                <a:gd name="T62" fmla="*/ 691 w 1539"/>
                <a:gd name="T63" fmla="*/ 1059 h 1758"/>
                <a:gd name="T64" fmla="*/ 477 w 1539"/>
                <a:gd name="T65" fmla="*/ 1261 h 1758"/>
                <a:gd name="T66" fmla="*/ 459 w 1539"/>
                <a:gd name="T67" fmla="*/ 1606 h 1758"/>
                <a:gd name="T68" fmla="*/ 479 w 1539"/>
                <a:gd name="T69" fmla="*/ 1743 h 1758"/>
                <a:gd name="T70" fmla="*/ 481 w 1539"/>
                <a:gd name="T71" fmla="*/ 1758 h 1758"/>
                <a:gd name="T72" fmla="*/ 497 w 1539"/>
                <a:gd name="T73" fmla="*/ 1758 h 1758"/>
                <a:gd name="T74" fmla="*/ 907 w 1539"/>
                <a:gd name="T75" fmla="*/ 1705 h 1758"/>
                <a:gd name="T76" fmla="*/ 924 w 1539"/>
                <a:gd name="T77" fmla="*/ 1620 h 1758"/>
                <a:gd name="T78" fmla="*/ 1102 w 1539"/>
                <a:gd name="T79" fmla="*/ 1312 h 1758"/>
                <a:gd name="T80" fmla="*/ 1503 w 1539"/>
                <a:gd name="T81" fmla="*/ 571 h 1758"/>
                <a:gd name="T82" fmla="*/ 1060 w 1539"/>
                <a:gd name="T83" fmla="*/ 60 h 1758"/>
                <a:gd name="T84" fmla="*/ 734 w 1539"/>
                <a:gd name="T85" fmla="*/ 0 h 17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539" h="1758">
                  <a:moveTo>
                    <a:pt x="262" y="575"/>
                  </a:moveTo>
                  <a:cubicBezTo>
                    <a:pt x="253" y="575"/>
                    <a:pt x="245" y="573"/>
                    <a:pt x="237" y="567"/>
                  </a:cubicBezTo>
                  <a:cubicBezTo>
                    <a:pt x="207" y="546"/>
                    <a:pt x="166" y="483"/>
                    <a:pt x="92" y="368"/>
                  </a:cubicBezTo>
                  <a:cubicBezTo>
                    <a:pt x="78" y="347"/>
                    <a:pt x="63" y="324"/>
                    <a:pt x="47" y="299"/>
                  </a:cubicBezTo>
                  <a:cubicBezTo>
                    <a:pt x="258" y="126"/>
                    <a:pt x="500" y="36"/>
                    <a:pt x="734" y="36"/>
                  </a:cubicBezTo>
                  <a:cubicBezTo>
                    <a:pt x="841" y="36"/>
                    <a:pt x="947" y="55"/>
                    <a:pt x="1047" y="93"/>
                  </a:cubicBezTo>
                  <a:cubicBezTo>
                    <a:pt x="1281" y="183"/>
                    <a:pt x="1439" y="363"/>
                    <a:pt x="1468" y="576"/>
                  </a:cubicBezTo>
                  <a:cubicBezTo>
                    <a:pt x="1502" y="818"/>
                    <a:pt x="1365" y="1069"/>
                    <a:pt x="1081" y="1283"/>
                  </a:cubicBezTo>
                  <a:cubicBezTo>
                    <a:pt x="873" y="1440"/>
                    <a:pt x="883" y="1550"/>
                    <a:pt x="889" y="1623"/>
                  </a:cubicBezTo>
                  <a:cubicBezTo>
                    <a:pt x="891" y="1653"/>
                    <a:pt x="892" y="1670"/>
                    <a:pt x="881" y="1682"/>
                  </a:cubicBezTo>
                  <a:cubicBezTo>
                    <a:pt x="855" y="1711"/>
                    <a:pt x="751" y="1722"/>
                    <a:pt x="512" y="1723"/>
                  </a:cubicBezTo>
                  <a:cubicBezTo>
                    <a:pt x="506" y="1677"/>
                    <a:pt x="500" y="1637"/>
                    <a:pt x="494" y="1601"/>
                  </a:cubicBezTo>
                  <a:cubicBezTo>
                    <a:pt x="468" y="1423"/>
                    <a:pt x="458" y="1357"/>
                    <a:pt x="506" y="1280"/>
                  </a:cubicBezTo>
                  <a:cubicBezTo>
                    <a:pt x="560" y="1196"/>
                    <a:pt x="633" y="1143"/>
                    <a:pt x="711" y="1088"/>
                  </a:cubicBezTo>
                  <a:cubicBezTo>
                    <a:pt x="795" y="1028"/>
                    <a:pt x="883" y="966"/>
                    <a:pt x="944" y="859"/>
                  </a:cubicBezTo>
                  <a:cubicBezTo>
                    <a:pt x="1007" y="750"/>
                    <a:pt x="1003" y="628"/>
                    <a:pt x="934" y="542"/>
                  </a:cubicBezTo>
                  <a:cubicBezTo>
                    <a:pt x="879" y="474"/>
                    <a:pt x="794" y="438"/>
                    <a:pt x="693" y="438"/>
                  </a:cubicBezTo>
                  <a:cubicBezTo>
                    <a:pt x="644" y="438"/>
                    <a:pt x="592" y="446"/>
                    <a:pt x="537" y="463"/>
                  </a:cubicBezTo>
                  <a:cubicBezTo>
                    <a:pt x="443" y="492"/>
                    <a:pt x="382" y="523"/>
                    <a:pt x="338" y="546"/>
                  </a:cubicBezTo>
                  <a:cubicBezTo>
                    <a:pt x="300" y="565"/>
                    <a:pt x="278" y="575"/>
                    <a:pt x="262" y="575"/>
                  </a:cubicBezTo>
                  <a:moveTo>
                    <a:pt x="734" y="0"/>
                  </a:moveTo>
                  <a:cubicBezTo>
                    <a:pt x="487" y="0"/>
                    <a:pt x="232" y="97"/>
                    <a:pt x="12" y="282"/>
                  </a:cubicBezTo>
                  <a:cubicBezTo>
                    <a:pt x="0" y="292"/>
                    <a:pt x="0" y="292"/>
                    <a:pt x="0" y="292"/>
                  </a:cubicBezTo>
                  <a:cubicBezTo>
                    <a:pt x="9" y="305"/>
                    <a:pt x="9" y="305"/>
                    <a:pt x="9" y="305"/>
                  </a:cubicBezTo>
                  <a:cubicBezTo>
                    <a:pt x="28" y="335"/>
                    <a:pt x="46" y="362"/>
                    <a:pt x="62" y="387"/>
                  </a:cubicBezTo>
                  <a:cubicBezTo>
                    <a:pt x="168" y="552"/>
                    <a:pt x="206" y="610"/>
                    <a:pt x="260" y="610"/>
                  </a:cubicBezTo>
                  <a:cubicBezTo>
                    <a:pt x="285" y="610"/>
                    <a:pt x="313" y="598"/>
                    <a:pt x="354" y="577"/>
                  </a:cubicBezTo>
                  <a:cubicBezTo>
                    <a:pt x="397" y="555"/>
                    <a:pt x="457" y="525"/>
                    <a:pt x="548" y="497"/>
                  </a:cubicBezTo>
                  <a:cubicBezTo>
                    <a:pt x="599" y="481"/>
                    <a:pt x="647" y="473"/>
                    <a:pt x="692" y="473"/>
                  </a:cubicBezTo>
                  <a:cubicBezTo>
                    <a:pt x="783" y="473"/>
                    <a:pt x="858" y="504"/>
                    <a:pt x="906" y="564"/>
                  </a:cubicBezTo>
                  <a:cubicBezTo>
                    <a:pt x="966" y="639"/>
                    <a:pt x="969" y="745"/>
                    <a:pt x="914" y="841"/>
                  </a:cubicBezTo>
                  <a:cubicBezTo>
                    <a:pt x="856" y="941"/>
                    <a:pt x="772" y="1001"/>
                    <a:pt x="691" y="1059"/>
                  </a:cubicBezTo>
                  <a:cubicBezTo>
                    <a:pt x="614" y="1114"/>
                    <a:pt x="534" y="1171"/>
                    <a:pt x="477" y="1261"/>
                  </a:cubicBezTo>
                  <a:cubicBezTo>
                    <a:pt x="421" y="1349"/>
                    <a:pt x="432" y="1424"/>
                    <a:pt x="459" y="1606"/>
                  </a:cubicBezTo>
                  <a:cubicBezTo>
                    <a:pt x="465" y="1646"/>
                    <a:pt x="472" y="1691"/>
                    <a:pt x="479" y="1743"/>
                  </a:cubicBezTo>
                  <a:cubicBezTo>
                    <a:pt x="481" y="1758"/>
                    <a:pt x="481" y="1758"/>
                    <a:pt x="481" y="1758"/>
                  </a:cubicBezTo>
                  <a:cubicBezTo>
                    <a:pt x="497" y="1758"/>
                    <a:pt x="497" y="1758"/>
                    <a:pt x="497" y="1758"/>
                  </a:cubicBezTo>
                  <a:cubicBezTo>
                    <a:pt x="771" y="1758"/>
                    <a:pt x="871" y="1745"/>
                    <a:pt x="907" y="1705"/>
                  </a:cubicBezTo>
                  <a:cubicBezTo>
                    <a:pt x="929" y="1682"/>
                    <a:pt x="927" y="1652"/>
                    <a:pt x="924" y="1620"/>
                  </a:cubicBezTo>
                  <a:cubicBezTo>
                    <a:pt x="918" y="1555"/>
                    <a:pt x="910" y="1456"/>
                    <a:pt x="1102" y="1312"/>
                  </a:cubicBezTo>
                  <a:cubicBezTo>
                    <a:pt x="1397" y="1090"/>
                    <a:pt x="1539" y="826"/>
                    <a:pt x="1503" y="571"/>
                  </a:cubicBezTo>
                  <a:cubicBezTo>
                    <a:pt x="1472" y="346"/>
                    <a:pt x="1306" y="155"/>
                    <a:pt x="1060" y="60"/>
                  </a:cubicBezTo>
                  <a:cubicBezTo>
                    <a:pt x="955" y="20"/>
                    <a:pt x="845" y="0"/>
                    <a:pt x="734" y="0"/>
                  </a:cubicBezTo>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35" name="Freeform 32">
              <a:extLst>
                <a:ext uri="{FF2B5EF4-FFF2-40B4-BE49-F238E27FC236}">
                  <a16:creationId xmlns:a16="http://schemas.microsoft.com/office/drawing/2014/main" id="{121769D6-D96B-4335-9589-C64D38A362E7}"/>
                </a:ext>
              </a:extLst>
            </p:cNvPr>
            <p:cNvSpPr>
              <a:spLocks noEditPoints="1"/>
            </p:cNvSpPr>
            <p:nvPr/>
          </p:nvSpPr>
          <p:spPr bwMode="ltGray">
            <a:xfrm>
              <a:off x="11199562" y="4517345"/>
              <a:ext cx="545829" cy="528159"/>
            </a:xfrm>
            <a:custGeom>
              <a:avLst/>
              <a:gdLst>
                <a:gd name="T0" fmla="*/ 292 w 585"/>
                <a:gd name="T1" fmla="*/ 531 h 567"/>
                <a:gd name="T2" fmla="*/ 35 w 585"/>
                <a:gd name="T3" fmla="*/ 283 h 567"/>
                <a:gd name="T4" fmla="*/ 292 w 585"/>
                <a:gd name="T5" fmla="*/ 35 h 567"/>
                <a:gd name="T6" fmla="*/ 550 w 585"/>
                <a:gd name="T7" fmla="*/ 283 h 567"/>
                <a:gd name="T8" fmla="*/ 292 w 585"/>
                <a:gd name="T9" fmla="*/ 531 h 567"/>
                <a:gd name="T10" fmla="*/ 292 w 585"/>
                <a:gd name="T11" fmla="*/ 0 h 567"/>
                <a:gd name="T12" fmla="*/ 0 w 585"/>
                <a:gd name="T13" fmla="*/ 283 h 567"/>
                <a:gd name="T14" fmla="*/ 292 w 585"/>
                <a:gd name="T15" fmla="*/ 567 h 567"/>
                <a:gd name="T16" fmla="*/ 585 w 585"/>
                <a:gd name="T17" fmla="*/ 283 h 567"/>
                <a:gd name="T18" fmla="*/ 292 w 585"/>
                <a:gd name="T19" fmla="*/ 0 h 5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85" h="567">
                  <a:moveTo>
                    <a:pt x="292" y="531"/>
                  </a:moveTo>
                  <a:cubicBezTo>
                    <a:pt x="168" y="531"/>
                    <a:pt x="35" y="453"/>
                    <a:pt x="35" y="283"/>
                  </a:cubicBezTo>
                  <a:cubicBezTo>
                    <a:pt x="35" y="112"/>
                    <a:pt x="168" y="35"/>
                    <a:pt x="292" y="35"/>
                  </a:cubicBezTo>
                  <a:cubicBezTo>
                    <a:pt x="416" y="35"/>
                    <a:pt x="550" y="112"/>
                    <a:pt x="550" y="283"/>
                  </a:cubicBezTo>
                  <a:cubicBezTo>
                    <a:pt x="550" y="453"/>
                    <a:pt x="416" y="531"/>
                    <a:pt x="292" y="531"/>
                  </a:cubicBezTo>
                  <a:moveTo>
                    <a:pt x="292" y="0"/>
                  </a:moveTo>
                  <a:cubicBezTo>
                    <a:pt x="151" y="0"/>
                    <a:pt x="0" y="88"/>
                    <a:pt x="0" y="283"/>
                  </a:cubicBezTo>
                  <a:cubicBezTo>
                    <a:pt x="0" y="478"/>
                    <a:pt x="151" y="567"/>
                    <a:pt x="292" y="567"/>
                  </a:cubicBezTo>
                  <a:cubicBezTo>
                    <a:pt x="438" y="567"/>
                    <a:pt x="585" y="469"/>
                    <a:pt x="585" y="283"/>
                  </a:cubicBezTo>
                  <a:cubicBezTo>
                    <a:pt x="585" y="97"/>
                    <a:pt x="438" y="0"/>
                    <a:pt x="292" y="0"/>
                  </a:cubicBezTo>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36" name="Freeform 33">
              <a:extLst>
                <a:ext uri="{FF2B5EF4-FFF2-40B4-BE49-F238E27FC236}">
                  <a16:creationId xmlns:a16="http://schemas.microsoft.com/office/drawing/2014/main" id="{7C798FCE-29A2-477F-8EEE-F98F4EF64F43}"/>
                </a:ext>
              </a:extLst>
            </p:cNvPr>
            <p:cNvSpPr>
              <a:spLocks/>
            </p:cNvSpPr>
            <p:nvPr/>
          </p:nvSpPr>
          <p:spPr bwMode="ltGray">
            <a:xfrm>
              <a:off x="11152440" y="3788919"/>
              <a:ext cx="610622" cy="589024"/>
            </a:xfrm>
            <a:custGeom>
              <a:avLst/>
              <a:gdLst>
                <a:gd name="T0" fmla="*/ 82 w 655"/>
                <a:gd name="T1" fmla="*/ 0 h 634"/>
                <a:gd name="T2" fmla="*/ 72 w 655"/>
                <a:gd name="T3" fmla="*/ 11 h 634"/>
                <a:gd name="T4" fmla="*/ 43 w 655"/>
                <a:gd name="T5" fmla="*/ 412 h 634"/>
                <a:gd name="T6" fmla="*/ 62 w 655"/>
                <a:gd name="T7" fmla="*/ 548 h 634"/>
                <a:gd name="T8" fmla="*/ 74 w 655"/>
                <a:gd name="T9" fmla="*/ 634 h 634"/>
                <a:gd name="T10" fmla="*/ 161 w 655"/>
                <a:gd name="T11" fmla="*/ 634 h 634"/>
                <a:gd name="T12" fmla="*/ 632 w 655"/>
                <a:gd name="T13" fmla="*/ 555 h 634"/>
                <a:gd name="T14" fmla="*/ 655 w 655"/>
                <a:gd name="T15" fmla="*/ 470 h 634"/>
                <a:gd name="T16" fmla="*/ 623 w 655"/>
                <a:gd name="T17" fmla="*/ 472 h 634"/>
                <a:gd name="T18" fmla="*/ 606 w 655"/>
                <a:gd name="T19" fmla="*/ 531 h 634"/>
                <a:gd name="T20" fmla="*/ 161 w 655"/>
                <a:gd name="T21" fmla="*/ 598 h 634"/>
                <a:gd name="T22" fmla="*/ 105 w 655"/>
                <a:gd name="T23" fmla="*/ 598 h 634"/>
                <a:gd name="T24" fmla="*/ 97 w 655"/>
                <a:gd name="T25" fmla="*/ 543 h 634"/>
                <a:gd name="T26" fmla="*/ 78 w 655"/>
                <a:gd name="T27" fmla="*/ 407 h 634"/>
                <a:gd name="T28" fmla="*/ 103 w 655"/>
                <a:gd name="T29" fmla="*/ 31 h 634"/>
                <a:gd name="T30" fmla="*/ 110 w 655"/>
                <a:gd name="T31" fmla="*/ 20 h 634"/>
                <a:gd name="T32" fmla="*/ 82 w 655"/>
                <a:gd name="T33" fmla="*/ 0 h 6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55" h="634">
                  <a:moveTo>
                    <a:pt x="82" y="0"/>
                  </a:moveTo>
                  <a:cubicBezTo>
                    <a:pt x="80" y="3"/>
                    <a:pt x="73" y="9"/>
                    <a:pt x="72" y="11"/>
                  </a:cubicBezTo>
                  <a:cubicBezTo>
                    <a:pt x="0" y="125"/>
                    <a:pt x="14" y="221"/>
                    <a:pt x="43" y="412"/>
                  </a:cubicBezTo>
                  <a:cubicBezTo>
                    <a:pt x="49" y="452"/>
                    <a:pt x="55" y="497"/>
                    <a:pt x="62" y="548"/>
                  </a:cubicBezTo>
                  <a:cubicBezTo>
                    <a:pt x="74" y="634"/>
                    <a:pt x="74" y="634"/>
                    <a:pt x="74" y="634"/>
                  </a:cubicBezTo>
                  <a:cubicBezTo>
                    <a:pt x="161" y="634"/>
                    <a:pt x="161" y="634"/>
                    <a:pt x="161" y="634"/>
                  </a:cubicBezTo>
                  <a:cubicBezTo>
                    <a:pt x="473" y="634"/>
                    <a:pt x="575" y="617"/>
                    <a:pt x="632" y="555"/>
                  </a:cubicBezTo>
                  <a:cubicBezTo>
                    <a:pt x="651" y="534"/>
                    <a:pt x="650" y="498"/>
                    <a:pt x="655" y="470"/>
                  </a:cubicBezTo>
                  <a:cubicBezTo>
                    <a:pt x="623" y="472"/>
                    <a:pt x="623" y="472"/>
                    <a:pt x="623" y="472"/>
                  </a:cubicBezTo>
                  <a:cubicBezTo>
                    <a:pt x="619" y="494"/>
                    <a:pt x="620" y="515"/>
                    <a:pt x="606" y="531"/>
                  </a:cubicBezTo>
                  <a:cubicBezTo>
                    <a:pt x="557" y="583"/>
                    <a:pt x="458" y="598"/>
                    <a:pt x="161" y="598"/>
                  </a:cubicBezTo>
                  <a:cubicBezTo>
                    <a:pt x="105" y="598"/>
                    <a:pt x="105" y="598"/>
                    <a:pt x="105" y="598"/>
                  </a:cubicBezTo>
                  <a:cubicBezTo>
                    <a:pt x="97" y="543"/>
                    <a:pt x="97" y="543"/>
                    <a:pt x="97" y="543"/>
                  </a:cubicBezTo>
                  <a:cubicBezTo>
                    <a:pt x="90" y="492"/>
                    <a:pt x="84" y="447"/>
                    <a:pt x="78" y="407"/>
                  </a:cubicBezTo>
                  <a:cubicBezTo>
                    <a:pt x="50" y="224"/>
                    <a:pt x="38" y="133"/>
                    <a:pt x="103" y="31"/>
                  </a:cubicBezTo>
                  <a:cubicBezTo>
                    <a:pt x="110" y="20"/>
                    <a:pt x="110" y="20"/>
                    <a:pt x="110" y="20"/>
                  </a:cubicBezTo>
                  <a:cubicBezTo>
                    <a:pt x="82" y="0"/>
                    <a:pt x="82" y="0"/>
                    <a:pt x="82" y="0"/>
                  </a:cubicBezTo>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37" name="Freeform 34">
              <a:extLst>
                <a:ext uri="{FF2B5EF4-FFF2-40B4-BE49-F238E27FC236}">
                  <a16:creationId xmlns:a16="http://schemas.microsoft.com/office/drawing/2014/main" id="{646BF38C-50CC-40AE-83AF-AC83DD356CD4}"/>
                </a:ext>
              </a:extLst>
            </p:cNvPr>
            <p:cNvSpPr>
              <a:spLocks/>
            </p:cNvSpPr>
            <p:nvPr/>
          </p:nvSpPr>
          <p:spPr bwMode="ltGray">
            <a:xfrm>
              <a:off x="11448915" y="3150809"/>
              <a:ext cx="235610" cy="190452"/>
            </a:xfrm>
            <a:custGeom>
              <a:avLst/>
              <a:gdLst>
                <a:gd name="T0" fmla="*/ 37 w 253"/>
                <a:gd name="T1" fmla="*/ 0 h 205"/>
                <a:gd name="T2" fmla="*/ 0 w 253"/>
                <a:gd name="T3" fmla="*/ 1 h 205"/>
                <a:gd name="T4" fmla="*/ 4 w 253"/>
                <a:gd name="T5" fmla="*/ 37 h 205"/>
                <a:gd name="T6" fmla="*/ 37 w 253"/>
                <a:gd name="T7" fmla="*/ 35 h 205"/>
                <a:gd name="T8" fmla="*/ 200 w 253"/>
                <a:gd name="T9" fmla="*/ 111 h 205"/>
                <a:gd name="T10" fmla="*/ 218 w 253"/>
                <a:gd name="T11" fmla="*/ 181 h 205"/>
                <a:gd name="T12" fmla="*/ 217 w 253"/>
                <a:gd name="T13" fmla="*/ 201 h 205"/>
                <a:gd name="T14" fmla="*/ 252 w 253"/>
                <a:gd name="T15" fmla="*/ 205 h 205"/>
                <a:gd name="T16" fmla="*/ 253 w 253"/>
                <a:gd name="T17" fmla="*/ 181 h 205"/>
                <a:gd name="T18" fmla="*/ 230 w 253"/>
                <a:gd name="T19" fmla="*/ 94 h 205"/>
                <a:gd name="T20" fmla="*/ 37 w 253"/>
                <a:gd name="T21" fmla="*/ 0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53" h="205">
                  <a:moveTo>
                    <a:pt x="37" y="0"/>
                  </a:moveTo>
                  <a:cubicBezTo>
                    <a:pt x="25" y="0"/>
                    <a:pt x="13" y="0"/>
                    <a:pt x="0" y="1"/>
                  </a:cubicBezTo>
                  <a:cubicBezTo>
                    <a:pt x="4" y="37"/>
                    <a:pt x="4" y="37"/>
                    <a:pt x="4" y="37"/>
                  </a:cubicBezTo>
                  <a:cubicBezTo>
                    <a:pt x="15" y="35"/>
                    <a:pt x="26" y="35"/>
                    <a:pt x="37" y="35"/>
                  </a:cubicBezTo>
                  <a:cubicBezTo>
                    <a:pt x="112" y="35"/>
                    <a:pt x="171" y="62"/>
                    <a:pt x="200" y="111"/>
                  </a:cubicBezTo>
                  <a:cubicBezTo>
                    <a:pt x="212" y="132"/>
                    <a:pt x="218" y="156"/>
                    <a:pt x="218" y="181"/>
                  </a:cubicBezTo>
                  <a:cubicBezTo>
                    <a:pt x="218" y="188"/>
                    <a:pt x="217" y="194"/>
                    <a:pt x="217" y="201"/>
                  </a:cubicBezTo>
                  <a:cubicBezTo>
                    <a:pt x="252" y="205"/>
                    <a:pt x="252" y="205"/>
                    <a:pt x="252" y="205"/>
                  </a:cubicBezTo>
                  <a:cubicBezTo>
                    <a:pt x="253" y="197"/>
                    <a:pt x="253" y="189"/>
                    <a:pt x="253" y="181"/>
                  </a:cubicBezTo>
                  <a:cubicBezTo>
                    <a:pt x="253" y="149"/>
                    <a:pt x="245" y="120"/>
                    <a:pt x="230" y="94"/>
                  </a:cubicBezTo>
                  <a:cubicBezTo>
                    <a:pt x="195" y="34"/>
                    <a:pt x="125" y="0"/>
                    <a:pt x="37" y="0"/>
                  </a:cubicBezTo>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38" name="Freeform 35">
              <a:extLst>
                <a:ext uri="{FF2B5EF4-FFF2-40B4-BE49-F238E27FC236}">
                  <a16:creationId xmlns:a16="http://schemas.microsoft.com/office/drawing/2014/main" id="{B8631D8B-4850-4F88-A54D-7D631BD972BC}"/>
                </a:ext>
              </a:extLst>
            </p:cNvPr>
            <p:cNvSpPr>
              <a:spLocks/>
            </p:cNvSpPr>
            <p:nvPr/>
          </p:nvSpPr>
          <p:spPr bwMode="ltGray">
            <a:xfrm>
              <a:off x="10740123" y="2628541"/>
              <a:ext cx="520305" cy="681305"/>
            </a:xfrm>
            <a:custGeom>
              <a:avLst/>
              <a:gdLst>
                <a:gd name="T0" fmla="*/ 551 w 560"/>
                <a:gd name="T1" fmla="*/ 0 h 733"/>
                <a:gd name="T2" fmla="*/ 68 w 560"/>
                <a:gd name="T3" fmla="*/ 260 h 733"/>
                <a:gd name="T4" fmla="*/ 0 w 560"/>
                <a:gd name="T5" fmla="*/ 317 h 733"/>
                <a:gd name="T6" fmla="*/ 48 w 560"/>
                <a:gd name="T7" fmla="*/ 390 h 733"/>
                <a:gd name="T8" fmla="*/ 101 w 560"/>
                <a:gd name="T9" fmla="*/ 473 h 733"/>
                <a:gd name="T10" fmla="*/ 369 w 560"/>
                <a:gd name="T11" fmla="*/ 733 h 733"/>
                <a:gd name="T12" fmla="*/ 448 w 560"/>
                <a:gd name="T13" fmla="*/ 715 h 733"/>
                <a:gd name="T14" fmla="*/ 435 w 560"/>
                <a:gd name="T15" fmla="*/ 683 h 733"/>
                <a:gd name="T16" fmla="*/ 369 w 560"/>
                <a:gd name="T17" fmla="*/ 698 h 733"/>
                <a:gd name="T18" fmla="*/ 131 w 560"/>
                <a:gd name="T19" fmla="*/ 453 h 733"/>
                <a:gd name="T20" fmla="*/ 78 w 560"/>
                <a:gd name="T21" fmla="*/ 371 h 733"/>
                <a:gd name="T22" fmla="*/ 47 w 560"/>
                <a:gd name="T23" fmla="*/ 324 h 733"/>
                <a:gd name="T24" fmla="*/ 90 w 560"/>
                <a:gd name="T25" fmla="*/ 287 h 733"/>
                <a:gd name="T26" fmla="*/ 560 w 560"/>
                <a:gd name="T27" fmla="*/ 34 h 733"/>
                <a:gd name="T28" fmla="*/ 551 w 560"/>
                <a:gd name="T29" fmla="*/ 0 h 7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60" h="733">
                  <a:moveTo>
                    <a:pt x="551" y="0"/>
                  </a:moveTo>
                  <a:cubicBezTo>
                    <a:pt x="380" y="47"/>
                    <a:pt x="217" y="135"/>
                    <a:pt x="68" y="260"/>
                  </a:cubicBezTo>
                  <a:cubicBezTo>
                    <a:pt x="0" y="317"/>
                    <a:pt x="0" y="317"/>
                    <a:pt x="0" y="317"/>
                  </a:cubicBezTo>
                  <a:cubicBezTo>
                    <a:pt x="48" y="390"/>
                    <a:pt x="48" y="390"/>
                    <a:pt x="48" y="390"/>
                  </a:cubicBezTo>
                  <a:cubicBezTo>
                    <a:pt x="68" y="420"/>
                    <a:pt x="85" y="448"/>
                    <a:pt x="101" y="473"/>
                  </a:cubicBezTo>
                  <a:cubicBezTo>
                    <a:pt x="224" y="662"/>
                    <a:pt x="270" y="733"/>
                    <a:pt x="369" y="733"/>
                  </a:cubicBezTo>
                  <a:cubicBezTo>
                    <a:pt x="395" y="733"/>
                    <a:pt x="419" y="728"/>
                    <a:pt x="448" y="715"/>
                  </a:cubicBezTo>
                  <a:cubicBezTo>
                    <a:pt x="435" y="683"/>
                    <a:pt x="435" y="683"/>
                    <a:pt x="435" y="683"/>
                  </a:cubicBezTo>
                  <a:cubicBezTo>
                    <a:pt x="410" y="693"/>
                    <a:pt x="390" y="698"/>
                    <a:pt x="369" y="698"/>
                  </a:cubicBezTo>
                  <a:cubicBezTo>
                    <a:pt x="289" y="698"/>
                    <a:pt x="249" y="636"/>
                    <a:pt x="131" y="453"/>
                  </a:cubicBezTo>
                  <a:cubicBezTo>
                    <a:pt x="115" y="429"/>
                    <a:pt x="97" y="401"/>
                    <a:pt x="78" y="371"/>
                  </a:cubicBezTo>
                  <a:cubicBezTo>
                    <a:pt x="47" y="324"/>
                    <a:pt x="47" y="324"/>
                    <a:pt x="47" y="324"/>
                  </a:cubicBezTo>
                  <a:cubicBezTo>
                    <a:pt x="90" y="287"/>
                    <a:pt x="90" y="287"/>
                    <a:pt x="90" y="287"/>
                  </a:cubicBezTo>
                  <a:cubicBezTo>
                    <a:pt x="236" y="165"/>
                    <a:pt x="394" y="80"/>
                    <a:pt x="560" y="34"/>
                  </a:cubicBezTo>
                  <a:cubicBezTo>
                    <a:pt x="551" y="0"/>
                    <a:pt x="551" y="0"/>
                    <a:pt x="551" y="0"/>
                  </a:cubicBezTo>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39" name="Freeform 36">
              <a:extLst>
                <a:ext uri="{FF2B5EF4-FFF2-40B4-BE49-F238E27FC236}">
                  <a16:creationId xmlns:a16="http://schemas.microsoft.com/office/drawing/2014/main" id="{CDF743A8-9005-49DE-BB6A-F4436C841CA0}"/>
                </a:ext>
              </a:extLst>
            </p:cNvPr>
            <p:cNvSpPr>
              <a:spLocks/>
            </p:cNvSpPr>
            <p:nvPr/>
          </p:nvSpPr>
          <p:spPr bwMode="ltGray">
            <a:xfrm>
              <a:off x="12087025" y="3174370"/>
              <a:ext cx="241501" cy="596878"/>
            </a:xfrm>
            <a:custGeom>
              <a:avLst/>
              <a:gdLst>
                <a:gd name="T0" fmla="*/ 251 w 261"/>
                <a:gd name="T1" fmla="*/ 0 h 642"/>
                <a:gd name="T2" fmla="*/ 216 w 261"/>
                <a:gd name="T3" fmla="*/ 6 h 642"/>
                <a:gd name="T4" fmla="*/ 224 w 261"/>
                <a:gd name="T5" fmla="*/ 136 h 642"/>
                <a:gd name="T6" fmla="*/ 0 w 261"/>
                <a:gd name="T7" fmla="*/ 618 h 642"/>
                <a:gd name="T8" fmla="*/ 25 w 261"/>
                <a:gd name="T9" fmla="*/ 642 h 642"/>
                <a:gd name="T10" fmla="*/ 259 w 261"/>
                <a:gd name="T11" fmla="*/ 137 h 642"/>
                <a:gd name="T12" fmla="*/ 251 w 261"/>
                <a:gd name="T13" fmla="*/ 0 h 642"/>
              </a:gdLst>
              <a:ahLst/>
              <a:cxnLst>
                <a:cxn ang="0">
                  <a:pos x="T0" y="T1"/>
                </a:cxn>
                <a:cxn ang="0">
                  <a:pos x="T2" y="T3"/>
                </a:cxn>
                <a:cxn ang="0">
                  <a:pos x="T4" y="T5"/>
                </a:cxn>
                <a:cxn ang="0">
                  <a:pos x="T6" y="T7"/>
                </a:cxn>
                <a:cxn ang="0">
                  <a:pos x="T8" y="T9"/>
                </a:cxn>
                <a:cxn ang="0">
                  <a:pos x="T10" y="T11"/>
                </a:cxn>
                <a:cxn ang="0">
                  <a:pos x="T12" y="T13"/>
                </a:cxn>
              </a:cxnLst>
              <a:rect l="0" t="0" r="r" b="b"/>
              <a:pathLst>
                <a:path w="261" h="642">
                  <a:moveTo>
                    <a:pt x="251" y="0"/>
                  </a:moveTo>
                  <a:cubicBezTo>
                    <a:pt x="216" y="6"/>
                    <a:pt x="216" y="6"/>
                    <a:pt x="216" y="6"/>
                  </a:cubicBezTo>
                  <a:cubicBezTo>
                    <a:pt x="223" y="49"/>
                    <a:pt x="226" y="93"/>
                    <a:pt x="224" y="136"/>
                  </a:cubicBezTo>
                  <a:cubicBezTo>
                    <a:pt x="217" y="301"/>
                    <a:pt x="139" y="468"/>
                    <a:pt x="0" y="618"/>
                  </a:cubicBezTo>
                  <a:cubicBezTo>
                    <a:pt x="25" y="642"/>
                    <a:pt x="25" y="642"/>
                    <a:pt x="25" y="642"/>
                  </a:cubicBezTo>
                  <a:cubicBezTo>
                    <a:pt x="171" y="486"/>
                    <a:pt x="251" y="311"/>
                    <a:pt x="259" y="137"/>
                  </a:cubicBezTo>
                  <a:cubicBezTo>
                    <a:pt x="261" y="92"/>
                    <a:pt x="258" y="46"/>
                    <a:pt x="251" y="0"/>
                  </a:cubicBezTo>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40" name="Freeform 37">
              <a:extLst>
                <a:ext uri="{FF2B5EF4-FFF2-40B4-BE49-F238E27FC236}">
                  <a16:creationId xmlns:a16="http://schemas.microsoft.com/office/drawing/2014/main" id="{363DCDC6-60A0-4503-8592-2DB4A222A4BB}"/>
                </a:ext>
              </a:extLst>
            </p:cNvPr>
            <p:cNvSpPr>
              <a:spLocks/>
            </p:cNvSpPr>
            <p:nvPr/>
          </p:nvSpPr>
          <p:spPr bwMode="ltGray">
            <a:xfrm>
              <a:off x="11566720" y="2595163"/>
              <a:ext cx="573317" cy="288622"/>
            </a:xfrm>
            <a:custGeom>
              <a:avLst/>
              <a:gdLst>
                <a:gd name="T0" fmla="*/ 49 w 617"/>
                <a:gd name="T1" fmla="*/ 0 h 310"/>
                <a:gd name="T2" fmla="*/ 0 w 617"/>
                <a:gd name="T3" fmla="*/ 2 h 310"/>
                <a:gd name="T4" fmla="*/ 2 w 617"/>
                <a:gd name="T5" fmla="*/ 37 h 310"/>
                <a:gd name="T6" fmla="*/ 49 w 617"/>
                <a:gd name="T7" fmla="*/ 35 h 310"/>
                <a:gd name="T8" fmla="*/ 132 w 617"/>
                <a:gd name="T9" fmla="*/ 41 h 310"/>
                <a:gd name="T10" fmla="*/ 591 w 617"/>
                <a:gd name="T11" fmla="*/ 310 h 310"/>
                <a:gd name="T12" fmla="*/ 617 w 617"/>
                <a:gd name="T13" fmla="*/ 286 h 310"/>
                <a:gd name="T14" fmla="*/ 137 w 617"/>
                <a:gd name="T15" fmla="*/ 6 h 310"/>
                <a:gd name="T16" fmla="*/ 49 w 617"/>
                <a:gd name="T17" fmla="*/ 0 h 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17" h="310">
                  <a:moveTo>
                    <a:pt x="49" y="0"/>
                  </a:moveTo>
                  <a:cubicBezTo>
                    <a:pt x="32" y="0"/>
                    <a:pt x="16" y="0"/>
                    <a:pt x="0" y="2"/>
                  </a:cubicBezTo>
                  <a:cubicBezTo>
                    <a:pt x="2" y="37"/>
                    <a:pt x="2" y="37"/>
                    <a:pt x="2" y="37"/>
                  </a:cubicBezTo>
                  <a:cubicBezTo>
                    <a:pt x="18" y="36"/>
                    <a:pt x="33" y="35"/>
                    <a:pt x="49" y="35"/>
                  </a:cubicBezTo>
                  <a:cubicBezTo>
                    <a:pt x="77" y="35"/>
                    <a:pt x="104" y="37"/>
                    <a:pt x="132" y="41"/>
                  </a:cubicBezTo>
                  <a:cubicBezTo>
                    <a:pt x="296" y="64"/>
                    <a:pt x="455" y="157"/>
                    <a:pt x="591" y="310"/>
                  </a:cubicBezTo>
                  <a:cubicBezTo>
                    <a:pt x="617" y="286"/>
                    <a:pt x="617" y="286"/>
                    <a:pt x="617" y="286"/>
                  </a:cubicBezTo>
                  <a:cubicBezTo>
                    <a:pt x="475" y="127"/>
                    <a:pt x="309" y="30"/>
                    <a:pt x="137" y="6"/>
                  </a:cubicBezTo>
                  <a:cubicBezTo>
                    <a:pt x="108" y="2"/>
                    <a:pt x="78" y="0"/>
                    <a:pt x="49" y="0"/>
                  </a:cubicBezTo>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41" name="Freeform 38">
              <a:extLst>
                <a:ext uri="{FF2B5EF4-FFF2-40B4-BE49-F238E27FC236}">
                  <a16:creationId xmlns:a16="http://schemas.microsoft.com/office/drawing/2014/main" id="{2A67848D-5DC2-44FB-BF4B-1E933108A24B}"/>
                </a:ext>
              </a:extLst>
            </p:cNvPr>
            <p:cNvSpPr>
              <a:spLocks noEditPoints="1"/>
            </p:cNvSpPr>
            <p:nvPr/>
          </p:nvSpPr>
          <p:spPr bwMode="ltGray">
            <a:xfrm>
              <a:off x="11122989" y="4497711"/>
              <a:ext cx="702902" cy="622403"/>
            </a:xfrm>
            <a:custGeom>
              <a:avLst/>
              <a:gdLst>
                <a:gd name="T0" fmla="*/ 39 w 756"/>
                <a:gd name="T1" fmla="*/ 344 h 668"/>
                <a:gd name="T2" fmla="*/ 18 w 756"/>
                <a:gd name="T3" fmla="*/ 409 h 668"/>
                <a:gd name="T4" fmla="*/ 20 w 756"/>
                <a:gd name="T5" fmla="*/ 416 h 668"/>
                <a:gd name="T6" fmla="*/ 361 w 756"/>
                <a:gd name="T7" fmla="*/ 668 h 668"/>
                <a:gd name="T8" fmla="*/ 488 w 756"/>
                <a:gd name="T9" fmla="*/ 648 h 668"/>
                <a:gd name="T10" fmla="*/ 489 w 756"/>
                <a:gd name="T11" fmla="*/ 648 h 668"/>
                <a:gd name="T12" fmla="*/ 477 w 756"/>
                <a:gd name="T13" fmla="*/ 615 h 668"/>
                <a:gd name="T14" fmla="*/ 362 w 756"/>
                <a:gd name="T15" fmla="*/ 633 h 668"/>
                <a:gd name="T16" fmla="*/ 53 w 756"/>
                <a:gd name="T17" fmla="*/ 405 h 668"/>
                <a:gd name="T18" fmla="*/ 39 w 756"/>
                <a:gd name="T19" fmla="*/ 344 h 668"/>
                <a:gd name="T20" fmla="*/ 0 w 756"/>
                <a:gd name="T21" fmla="*/ 291 h 668"/>
                <a:gd name="T22" fmla="*/ 0 w 756"/>
                <a:gd name="T23" fmla="*/ 303 h 668"/>
                <a:gd name="T24" fmla="*/ 3 w 756"/>
                <a:gd name="T25" fmla="*/ 291 h 668"/>
                <a:gd name="T26" fmla="*/ 0 w 756"/>
                <a:gd name="T27" fmla="*/ 291 h 668"/>
                <a:gd name="T28" fmla="*/ 602 w 756"/>
                <a:gd name="T29" fmla="*/ 0 h 668"/>
                <a:gd name="T30" fmla="*/ 582 w 756"/>
                <a:gd name="T31" fmla="*/ 29 h 668"/>
                <a:gd name="T32" fmla="*/ 698 w 756"/>
                <a:gd name="T33" fmla="*/ 196 h 668"/>
                <a:gd name="T34" fmla="*/ 713 w 756"/>
                <a:gd name="T35" fmla="*/ 355 h 668"/>
                <a:gd name="T36" fmla="*/ 748 w 756"/>
                <a:gd name="T37" fmla="*/ 360 h 668"/>
                <a:gd name="T38" fmla="*/ 732 w 756"/>
                <a:gd name="T39" fmla="*/ 185 h 668"/>
                <a:gd name="T40" fmla="*/ 602 w 756"/>
                <a:gd name="T41" fmla="*/ 0 h 6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56" h="668">
                  <a:moveTo>
                    <a:pt x="39" y="344"/>
                  </a:moveTo>
                  <a:cubicBezTo>
                    <a:pt x="32" y="366"/>
                    <a:pt x="25" y="387"/>
                    <a:pt x="18" y="409"/>
                  </a:cubicBezTo>
                  <a:cubicBezTo>
                    <a:pt x="18" y="411"/>
                    <a:pt x="19" y="414"/>
                    <a:pt x="20" y="416"/>
                  </a:cubicBezTo>
                  <a:cubicBezTo>
                    <a:pt x="77" y="592"/>
                    <a:pt x="219" y="668"/>
                    <a:pt x="361" y="668"/>
                  </a:cubicBezTo>
                  <a:cubicBezTo>
                    <a:pt x="404" y="668"/>
                    <a:pt x="447" y="662"/>
                    <a:pt x="488" y="648"/>
                  </a:cubicBezTo>
                  <a:cubicBezTo>
                    <a:pt x="489" y="648"/>
                    <a:pt x="489" y="648"/>
                    <a:pt x="489" y="648"/>
                  </a:cubicBezTo>
                  <a:cubicBezTo>
                    <a:pt x="477" y="615"/>
                    <a:pt x="477" y="615"/>
                    <a:pt x="477" y="615"/>
                  </a:cubicBezTo>
                  <a:cubicBezTo>
                    <a:pt x="440" y="627"/>
                    <a:pt x="401" y="633"/>
                    <a:pt x="362" y="633"/>
                  </a:cubicBezTo>
                  <a:cubicBezTo>
                    <a:pt x="233" y="633"/>
                    <a:pt x="105" y="564"/>
                    <a:pt x="53" y="405"/>
                  </a:cubicBezTo>
                  <a:cubicBezTo>
                    <a:pt x="47" y="384"/>
                    <a:pt x="42" y="364"/>
                    <a:pt x="39" y="344"/>
                  </a:cubicBezTo>
                  <a:moveTo>
                    <a:pt x="0" y="291"/>
                  </a:moveTo>
                  <a:cubicBezTo>
                    <a:pt x="0" y="295"/>
                    <a:pt x="0" y="299"/>
                    <a:pt x="0" y="303"/>
                  </a:cubicBezTo>
                  <a:cubicBezTo>
                    <a:pt x="1" y="299"/>
                    <a:pt x="2" y="295"/>
                    <a:pt x="3" y="291"/>
                  </a:cubicBezTo>
                  <a:cubicBezTo>
                    <a:pt x="0" y="291"/>
                    <a:pt x="0" y="291"/>
                    <a:pt x="0" y="291"/>
                  </a:cubicBezTo>
                  <a:moveTo>
                    <a:pt x="602" y="0"/>
                  </a:moveTo>
                  <a:cubicBezTo>
                    <a:pt x="582" y="29"/>
                    <a:pt x="582" y="29"/>
                    <a:pt x="582" y="29"/>
                  </a:cubicBezTo>
                  <a:cubicBezTo>
                    <a:pt x="636" y="68"/>
                    <a:pt x="675" y="125"/>
                    <a:pt x="698" y="196"/>
                  </a:cubicBezTo>
                  <a:cubicBezTo>
                    <a:pt x="716" y="250"/>
                    <a:pt x="721" y="304"/>
                    <a:pt x="713" y="355"/>
                  </a:cubicBezTo>
                  <a:cubicBezTo>
                    <a:pt x="748" y="360"/>
                    <a:pt x="748" y="360"/>
                    <a:pt x="748" y="360"/>
                  </a:cubicBezTo>
                  <a:cubicBezTo>
                    <a:pt x="756" y="304"/>
                    <a:pt x="751" y="245"/>
                    <a:pt x="732" y="185"/>
                  </a:cubicBezTo>
                  <a:cubicBezTo>
                    <a:pt x="706" y="107"/>
                    <a:pt x="663" y="44"/>
                    <a:pt x="602" y="0"/>
                  </a:cubicBezTo>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42" name="Freeform 39">
              <a:extLst>
                <a:ext uri="{FF2B5EF4-FFF2-40B4-BE49-F238E27FC236}">
                  <a16:creationId xmlns:a16="http://schemas.microsoft.com/office/drawing/2014/main" id="{CC94AEF8-D591-4DBB-BFED-F97D060840C6}"/>
                </a:ext>
              </a:extLst>
            </p:cNvPr>
            <p:cNvSpPr>
              <a:spLocks/>
            </p:cNvSpPr>
            <p:nvPr/>
          </p:nvSpPr>
          <p:spPr bwMode="ltGray">
            <a:xfrm>
              <a:off x="11122989" y="4768662"/>
              <a:ext cx="37305" cy="109951"/>
            </a:xfrm>
            <a:custGeom>
              <a:avLst/>
              <a:gdLst>
                <a:gd name="T0" fmla="*/ 3 w 39"/>
                <a:gd name="T1" fmla="*/ 0 h 118"/>
                <a:gd name="T2" fmla="*/ 0 w 39"/>
                <a:gd name="T3" fmla="*/ 12 h 118"/>
                <a:gd name="T4" fmla="*/ 18 w 39"/>
                <a:gd name="T5" fmla="*/ 118 h 118"/>
                <a:gd name="T6" fmla="*/ 39 w 39"/>
                <a:gd name="T7" fmla="*/ 53 h 118"/>
                <a:gd name="T8" fmla="*/ 35 w 39"/>
                <a:gd name="T9" fmla="*/ 1 h 118"/>
                <a:gd name="T10" fmla="*/ 3 w 39"/>
                <a:gd name="T11" fmla="*/ 0 h 118"/>
              </a:gdLst>
              <a:ahLst/>
              <a:cxnLst>
                <a:cxn ang="0">
                  <a:pos x="T0" y="T1"/>
                </a:cxn>
                <a:cxn ang="0">
                  <a:pos x="T2" y="T3"/>
                </a:cxn>
                <a:cxn ang="0">
                  <a:pos x="T4" y="T5"/>
                </a:cxn>
                <a:cxn ang="0">
                  <a:pos x="T6" y="T7"/>
                </a:cxn>
                <a:cxn ang="0">
                  <a:pos x="T8" y="T9"/>
                </a:cxn>
                <a:cxn ang="0">
                  <a:pos x="T10" y="T11"/>
                </a:cxn>
              </a:cxnLst>
              <a:rect l="0" t="0" r="r" b="b"/>
              <a:pathLst>
                <a:path w="39" h="118">
                  <a:moveTo>
                    <a:pt x="3" y="0"/>
                  </a:moveTo>
                  <a:cubicBezTo>
                    <a:pt x="2" y="4"/>
                    <a:pt x="1" y="8"/>
                    <a:pt x="0" y="12"/>
                  </a:cubicBezTo>
                  <a:cubicBezTo>
                    <a:pt x="1" y="46"/>
                    <a:pt x="7" y="82"/>
                    <a:pt x="18" y="118"/>
                  </a:cubicBezTo>
                  <a:cubicBezTo>
                    <a:pt x="25" y="96"/>
                    <a:pt x="32" y="75"/>
                    <a:pt x="39" y="53"/>
                  </a:cubicBezTo>
                  <a:cubicBezTo>
                    <a:pt x="36" y="35"/>
                    <a:pt x="35" y="18"/>
                    <a:pt x="35" y="1"/>
                  </a:cubicBezTo>
                  <a:cubicBezTo>
                    <a:pt x="3" y="0"/>
                    <a:pt x="3" y="0"/>
                    <a:pt x="3" y="0"/>
                  </a:cubicBezTo>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US"/>
            </a:p>
          </p:txBody>
        </p:sp>
        <p:sp>
          <p:nvSpPr>
            <p:cNvPr id="43" name="Freeform 40">
              <a:extLst>
                <a:ext uri="{FF2B5EF4-FFF2-40B4-BE49-F238E27FC236}">
                  <a16:creationId xmlns:a16="http://schemas.microsoft.com/office/drawing/2014/main" id="{1D4442F5-4EB9-4A65-AE25-28A796C16981}"/>
                </a:ext>
              </a:extLst>
            </p:cNvPr>
            <p:cNvSpPr>
              <a:spLocks noEditPoints="1"/>
            </p:cNvSpPr>
            <p:nvPr/>
          </p:nvSpPr>
          <p:spPr bwMode="ltGray">
            <a:xfrm>
              <a:off x="7630076" y="2068968"/>
              <a:ext cx="2342354" cy="2713438"/>
            </a:xfrm>
            <a:custGeom>
              <a:avLst/>
              <a:gdLst>
                <a:gd name="T0" fmla="*/ 1611 w 2518"/>
                <a:gd name="T1" fmla="*/ 2296 h 2919"/>
                <a:gd name="T2" fmla="*/ 1689 w 2518"/>
                <a:gd name="T3" fmla="*/ 2299 h 2919"/>
                <a:gd name="T4" fmla="*/ 2037 w 2518"/>
                <a:gd name="T5" fmla="*/ 2004 h 2919"/>
                <a:gd name="T6" fmla="*/ 1725 w 2518"/>
                <a:gd name="T7" fmla="*/ 2265 h 2919"/>
                <a:gd name="T8" fmla="*/ 2037 w 2518"/>
                <a:gd name="T9" fmla="*/ 2004 h 2919"/>
                <a:gd name="T10" fmla="*/ 2105 w 2518"/>
                <a:gd name="T11" fmla="*/ 1851 h 2919"/>
                <a:gd name="T12" fmla="*/ 2130 w 2518"/>
                <a:gd name="T13" fmla="*/ 1911 h 2919"/>
                <a:gd name="T14" fmla="*/ 141 w 2518"/>
                <a:gd name="T15" fmla="*/ 594 h 2919"/>
                <a:gd name="T16" fmla="*/ 103 w 2518"/>
                <a:gd name="T17" fmla="*/ 643 h 2919"/>
                <a:gd name="T18" fmla="*/ 588 w 2518"/>
                <a:gd name="T19" fmla="*/ 958 h 2919"/>
                <a:gd name="T20" fmla="*/ 1150 w 2518"/>
                <a:gd name="T21" fmla="*/ 786 h 2919"/>
                <a:gd name="T22" fmla="*/ 1517 w 2518"/>
                <a:gd name="T23" fmla="*/ 1397 h 2919"/>
                <a:gd name="T24" fmla="*/ 791 w 2518"/>
                <a:gd name="T25" fmla="*/ 2094 h 2919"/>
                <a:gd name="T26" fmla="*/ 796 w 2518"/>
                <a:gd name="T27" fmla="*/ 2894 h 2919"/>
                <a:gd name="T28" fmla="*/ 825 w 2518"/>
                <a:gd name="T29" fmla="*/ 2919 h 2919"/>
                <a:gd name="T30" fmla="*/ 1534 w 2518"/>
                <a:gd name="T31" fmla="*/ 2690 h 2919"/>
                <a:gd name="T32" fmla="*/ 1579 w 2518"/>
                <a:gd name="T33" fmla="*/ 2335 h 2919"/>
                <a:gd name="T34" fmla="*/ 1464 w 2518"/>
                <a:gd name="T35" fmla="*/ 2792 h 2919"/>
                <a:gd name="T36" fmla="*/ 821 w 2518"/>
                <a:gd name="T37" fmla="*/ 2658 h 2919"/>
                <a:gd name="T38" fmla="*/ 1181 w 2518"/>
                <a:gd name="T39" fmla="*/ 1807 h 2919"/>
                <a:gd name="T40" fmla="*/ 1551 w 2518"/>
                <a:gd name="T41" fmla="*/ 900 h 2919"/>
                <a:gd name="T42" fmla="*/ 892 w 2518"/>
                <a:gd name="T43" fmla="*/ 769 h 2919"/>
                <a:gd name="T44" fmla="*/ 434 w 2518"/>
                <a:gd name="T45" fmla="*/ 955 h 2919"/>
                <a:gd name="T46" fmla="*/ 152 w 2518"/>
                <a:gd name="T47" fmla="*/ 611 h 2919"/>
                <a:gd name="T48" fmla="*/ 557 w 2518"/>
                <a:gd name="T49" fmla="*/ 137 h 2919"/>
                <a:gd name="T50" fmla="*/ 0 w 2518"/>
                <a:gd name="T51" fmla="*/ 484 h 2919"/>
                <a:gd name="T52" fmla="*/ 59 w 2518"/>
                <a:gd name="T53" fmla="*/ 574 h 2919"/>
                <a:gd name="T54" fmla="*/ 78 w 2518"/>
                <a:gd name="T55" fmla="*/ 496 h 2919"/>
                <a:gd name="T56" fmla="*/ 557 w 2518"/>
                <a:gd name="T57" fmla="*/ 137 h 2919"/>
                <a:gd name="T58" fmla="*/ 725 w 2518"/>
                <a:gd name="T59" fmla="*/ 77 h 2919"/>
                <a:gd name="T60" fmla="*/ 867 w 2518"/>
                <a:gd name="T61" fmla="*/ 99 h 2919"/>
                <a:gd name="T62" fmla="*/ 912 w 2518"/>
                <a:gd name="T63" fmla="*/ 30 h 2919"/>
                <a:gd name="T64" fmla="*/ 1025 w 2518"/>
                <a:gd name="T65" fmla="*/ 12 h 2919"/>
                <a:gd name="T66" fmla="*/ 1219 w 2518"/>
                <a:gd name="T67" fmla="*/ 59 h 2919"/>
                <a:gd name="T68" fmla="*/ 2438 w 2518"/>
                <a:gd name="T69" fmla="*/ 956 h 2919"/>
                <a:gd name="T70" fmla="*/ 2241 w 2518"/>
                <a:gd name="T71" fmla="*/ 1755 h 2919"/>
                <a:gd name="T72" fmla="*/ 2424 w 2518"/>
                <a:gd name="T73" fmla="*/ 1469 h 2919"/>
                <a:gd name="T74" fmla="*/ 2443 w 2518"/>
                <a:gd name="T75" fmla="*/ 1420 h 2919"/>
                <a:gd name="T76" fmla="*/ 1760 w 2518"/>
                <a:gd name="T77" fmla="*/ 100 h 29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518" h="2919">
                  <a:moveTo>
                    <a:pt x="1656" y="2249"/>
                  </a:moveTo>
                  <a:cubicBezTo>
                    <a:pt x="1640" y="2265"/>
                    <a:pt x="1625" y="2281"/>
                    <a:pt x="1611" y="2296"/>
                  </a:cubicBezTo>
                  <a:cubicBezTo>
                    <a:pt x="1623" y="2314"/>
                    <a:pt x="1634" y="2331"/>
                    <a:pt x="1645" y="2348"/>
                  </a:cubicBezTo>
                  <a:cubicBezTo>
                    <a:pt x="1658" y="2332"/>
                    <a:pt x="1673" y="2316"/>
                    <a:pt x="1689" y="2299"/>
                  </a:cubicBezTo>
                  <a:cubicBezTo>
                    <a:pt x="1679" y="2283"/>
                    <a:pt x="1668" y="2266"/>
                    <a:pt x="1656" y="2249"/>
                  </a:cubicBezTo>
                  <a:moveTo>
                    <a:pt x="2037" y="2004"/>
                  </a:moveTo>
                  <a:cubicBezTo>
                    <a:pt x="1920" y="2060"/>
                    <a:pt x="1805" y="2133"/>
                    <a:pt x="1697" y="2222"/>
                  </a:cubicBezTo>
                  <a:cubicBezTo>
                    <a:pt x="1706" y="2237"/>
                    <a:pt x="1716" y="2251"/>
                    <a:pt x="1725" y="2265"/>
                  </a:cubicBezTo>
                  <a:cubicBezTo>
                    <a:pt x="1755" y="2237"/>
                    <a:pt x="1790" y="2208"/>
                    <a:pt x="1830" y="2178"/>
                  </a:cubicBezTo>
                  <a:cubicBezTo>
                    <a:pt x="1905" y="2121"/>
                    <a:pt x="1974" y="2063"/>
                    <a:pt x="2037" y="2004"/>
                  </a:cubicBezTo>
                  <a:moveTo>
                    <a:pt x="2214" y="1813"/>
                  </a:moveTo>
                  <a:cubicBezTo>
                    <a:pt x="2177" y="1825"/>
                    <a:pt x="2141" y="1837"/>
                    <a:pt x="2105" y="1851"/>
                  </a:cubicBezTo>
                  <a:cubicBezTo>
                    <a:pt x="2065" y="1895"/>
                    <a:pt x="2023" y="1937"/>
                    <a:pt x="1977" y="1979"/>
                  </a:cubicBezTo>
                  <a:cubicBezTo>
                    <a:pt x="2028" y="1953"/>
                    <a:pt x="2078" y="1930"/>
                    <a:pt x="2130" y="1911"/>
                  </a:cubicBezTo>
                  <a:cubicBezTo>
                    <a:pt x="2160" y="1878"/>
                    <a:pt x="2188" y="1846"/>
                    <a:pt x="2214" y="1813"/>
                  </a:cubicBezTo>
                  <a:moveTo>
                    <a:pt x="141" y="594"/>
                  </a:moveTo>
                  <a:cubicBezTo>
                    <a:pt x="127" y="610"/>
                    <a:pt x="114" y="626"/>
                    <a:pt x="102" y="641"/>
                  </a:cubicBezTo>
                  <a:cubicBezTo>
                    <a:pt x="102" y="641"/>
                    <a:pt x="103" y="642"/>
                    <a:pt x="103" y="643"/>
                  </a:cubicBezTo>
                  <a:cubicBezTo>
                    <a:pt x="279" y="916"/>
                    <a:pt x="342" y="1013"/>
                    <a:pt x="432" y="1013"/>
                  </a:cubicBezTo>
                  <a:cubicBezTo>
                    <a:pt x="473" y="1013"/>
                    <a:pt x="521" y="992"/>
                    <a:pt x="588" y="958"/>
                  </a:cubicBezTo>
                  <a:cubicBezTo>
                    <a:pt x="660" y="922"/>
                    <a:pt x="758" y="872"/>
                    <a:pt x="910" y="825"/>
                  </a:cubicBezTo>
                  <a:cubicBezTo>
                    <a:pt x="994" y="799"/>
                    <a:pt x="1075" y="786"/>
                    <a:pt x="1150" y="786"/>
                  </a:cubicBezTo>
                  <a:cubicBezTo>
                    <a:pt x="1300" y="786"/>
                    <a:pt x="1426" y="837"/>
                    <a:pt x="1505" y="936"/>
                  </a:cubicBezTo>
                  <a:cubicBezTo>
                    <a:pt x="1604" y="1061"/>
                    <a:pt x="1609" y="1237"/>
                    <a:pt x="1517" y="1397"/>
                  </a:cubicBezTo>
                  <a:cubicBezTo>
                    <a:pt x="1422" y="1563"/>
                    <a:pt x="1282" y="1663"/>
                    <a:pt x="1147" y="1759"/>
                  </a:cubicBezTo>
                  <a:cubicBezTo>
                    <a:pt x="1019" y="1850"/>
                    <a:pt x="887" y="1944"/>
                    <a:pt x="791" y="2094"/>
                  </a:cubicBezTo>
                  <a:cubicBezTo>
                    <a:pt x="699" y="2240"/>
                    <a:pt x="718" y="2365"/>
                    <a:pt x="763" y="2667"/>
                  </a:cubicBezTo>
                  <a:cubicBezTo>
                    <a:pt x="773" y="2733"/>
                    <a:pt x="784" y="2808"/>
                    <a:pt x="796" y="2894"/>
                  </a:cubicBezTo>
                  <a:cubicBezTo>
                    <a:pt x="799" y="2919"/>
                    <a:pt x="799" y="2919"/>
                    <a:pt x="799" y="2919"/>
                  </a:cubicBezTo>
                  <a:cubicBezTo>
                    <a:pt x="825" y="2919"/>
                    <a:pt x="825" y="2919"/>
                    <a:pt x="825" y="2919"/>
                  </a:cubicBezTo>
                  <a:cubicBezTo>
                    <a:pt x="1281" y="2919"/>
                    <a:pt x="1446" y="2898"/>
                    <a:pt x="1507" y="2832"/>
                  </a:cubicBezTo>
                  <a:cubicBezTo>
                    <a:pt x="1543" y="2793"/>
                    <a:pt x="1539" y="2743"/>
                    <a:pt x="1534" y="2690"/>
                  </a:cubicBezTo>
                  <a:cubicBezTo>
                    <a:pt x="1528" y="2617"/>
                    <a:pt x="1520" y="2518"/>
                    <a:pt x="1613" y="2388"/>
                  </a:cubicBezTo>
                  <a:cubicBezTo>
                    <a:pt x="1602" y="2371"/>
                    <a:pt x="1591" y="2354"/>
                    <a:pt x="1579" y="2335"/>
                  </a:cubicBezTo>
                  <a:cubicBezTo>
                    <a:pt x="1459" y="2490"/>
                    <a:pt x="1469" y="2608"/>
                    <a:pt x="1476" y="2695"/>
                  </a:cubicBezTo>
                  <a:cubicBezTo>
                    <a:pt x="1480" y="2746"/>
                    <a:pt x="1482" y="2773"/>
                    <a:pt x="1464" y="2792"/>
                  </a:cubicBezTo>
                  <a:cubicBezTo>
                    <a:pt x="1420" y="2840"/>
                    <a:pt x="1247" y="2860"/>
                    <a:pt x="851" y="2861"/>
                  </a:cubicBezTo>
                  <a:cubicBezTo>
                    <a:pt x="840" y="2785"/>
                    <a:pt x="830" y="2718"/>
                    <a:pt x="821" y="2658"/>
                  </a:cubicBezTo>
                  <a:cubicBezTo>
                    <a:pt x="777" y="2363"/>
                    <a:pt x="760" y="2252"/>
                    <a:pt x="841" y="2126"/>
                  </a:cubicBezTo>
                  <a:cubicBezTo>
                    <a:pt x="930" y="1986"/>
                    <a:pt x="1052" y="1899"/>
                    <a:pt x="1181" y="1807"/>
                  </a:cubicBezTo>
                  <a:cubicBezTo>
                    <a:pt x="1321" y="1707"/>
                    <a:pt x="1466" y="1604"/>
                    <a:pt x="1568" y="1426"/>
                  </a:cubicBezTo>
                  <a:cubicBezTo>
                    <a:pt x="1672" y="1245"/>
                    <a:pt x="1666" y="1043"/>
                    <a:pt x="1551" y="900"/>
                  </a:cubicBezTo>
                  <a:cubicBezTo>
                    <a:pt x="1460" y="786"/>
                    <a:pt x="1318" y="727"/>
                    <a:pt x="1150" y="727"/>
                  </a:cubicBezTo>
                  <a:cubicBezTo>
                    <a:pt x="1069" y="727"/>
                    <a:pt x="983" y="741"/>
                    <a:pt x="892" y="769"/>
                  </a:cubicBezTo>
                  <a:cubicBezTo>
                    <a:pt x="736" y="817"/>
                    <a:pt x="635" y="869"/>
                    <a:pt x="561" y="906"/>
                  </a:cubicBezTo>
                  <a:cubicBezTo>
                    <a:pt x="498" y="938"/>
                    <a:pt x="463" y="955"/>
                    <a:pt x="434" y="955"/>
                  </a:cubicBezTo>
                  <a:cubicBezTo>
                    <a:pt x="420" y="955"/>
                    <a:pt x="407" y="951"/>
                    <a:pt x="394" y="942"/>
                  </a:cubicBezTo>
                  <a:cubicBezTo>
                    <a:pt x="343" y="907"/>
                    <a:pt x="275" y="802"/>
                    <a:pt x="152" y="611"/>
                  </a:cubicBezTo>
                  <a:cubicBezTo>
                    <a:pt x="149" y="606"/>
                    <a:pt x="145" y="600"/>
                    <a:pt x="141" y="594"/>
                  </a:cubicBezTo>
                  <a:moveTo>
                    <a:pt x="557" y="137"/>
                  </a:moveTo>
                  <a:cubicBezTo>
                    <a:pt x="371" y="215"/>
                    <a:pt x="189" y="326"/>
                    <a:pt x="20" y="468"/>
                  </a:cubicBezTo>
                  <a:cubicBezTo>
                    <a:pt x="0" y="484"/>
                    <a:pt x="0" y="484"/>
                    <a:pt x="0" y="484"/>
                  </a:cubicBezTo>
                  <a:cubicBezTo>
                    <a:pt x="14" y="506"/>
                    <a:pt x="14" y="506"/>
                    <a:pt x="14" y="506"/>
                  </a:cubicBezTo>
                  <a:cubicBezTo>
                    <a:pt x="30" y="530"/>
                    <a:pt x="45" y="552"/>
                    <a:pt x="59" y="574"/>
                  </a:cubicBezTo>
                  <a:cubicBezTo>
                    <a:pt x="71" y="559"/>
                    <a:pt x="85" y="544"/>
                    <a:pt x="99" y="529"/>
                  </a:cubicBezTo>
                  <a:cubicBezTo>
                    <a:pt x="92" y="518"/>
                    <a:pt x="85" y="507"/>
                    <a:pt x="78" y="496"/>
                  </a:cubicBezTo>
                  <a:cubicBezTo>
                    <a:pt x="177" y="415"/>
                    <a:pt x="279" y="345"/>
                    <a:pt x="385" y="286"/>
                  </a:cubicBezTo>
                  <a:cubicBezTo>
                    <a:pt x="446" y="237"/>
                    <a:pt x="503" y="188"/>
                    <a:pt x="557" y="137"/>
                  </a:cubicBezTo>
                  <a:moveTo>
                    <a:pt x="912" y="30"/>
                  </a:moveTo>
                  <a:cubicBezTo>
                    <a:pt x="850" y="42"/>
                    <a:pt x="787" y="57"/>
                    <a:pt x="725" y="77"/>
                  </a:cubicBezTo>
                  <a:cubicBezTo>
                    <a:pt x="695" y="108"/>
                    <a:pt x="664" y="140"/>
                    <a:pt x="631" y="171"/>
                  </a:cubicBezTo>
                  <a:cubicBezTo>
                    <a:pt x="709" y="141"/>
                    <a:pt x="788" y="117"/>
                    <a:pt x="867" y="99"/>
                  </a:cubicBezTo>
                  <a:cubicBezTo>
                    <a:pt x="858" y="90"/>
                    <a:pt x="858" y="90"/>
                    <a:pt x="858" y="90"/>
                  </a:cubicBezTo>
                  <a:cubicBezTo>
                    <a:pt x="877" y="70"/>
                    <a:pt x="895" y="50"/>
                    <a:pt x="912" y="30"/>
                  </a:cubicBezTo>
                  <a:moveTo>
                    <a:pt x="1219" y="0"/>
                  </a:moveTo>
                  <a:cubicBezTo>
                    <a:pt x="1154" y="0"/>
                    <a:pt x="1089" y="4"/>
                    <a:pt x="1025" y="12"/>
                  </a:cubicBezTo>
                  <a:cubicBezTo>
                    <a:pt x="1007" y="35"/>
                    <a:pt x="988" y="57"/>
                    <a:pt x="969" y="79"/>
                  </a:cubicBezTo>
                  <a:cubicBezTo>
                    <a:pt x="1052" y="66"/>
                    <a:pt x="1136" y="59"/>
                    <a:pt x="1219" y="59"/>
                  </a:cubicBezTo>
                  <a:cubicBezTo>
                    <a:pt x="1397" y="59"/>
                    <a:pt x="1572" y="91"/>
                    <a:pt x="1739" y="155"/>
                  </a:cubicBezTo>
                  <a:cubicBezTo>
                    <a:pt x="2128" y="304"/>
                    <a:pt x="2389" y="603"/>
                    <a:pt x="2438" y="956"/>
                  </a:cubicBezTo>
                  <a:cubicBezTo>
                    <a:pt x="2477" y="1231"/>
                    <a:pt x="2382" y="1513"/>
                    <a:pt x="2168" y="1777"/>
                  </a:cubicBezTo>
                  <a:cubicBezTo>
                    <a:pt x="2192" y="1769"/>
                    <a:pt x="2216" y="1762"/>
                    <a:pt x="2241" y="1755"/>
                  </a:cubicBezTo>
                  <a:cubicBezTo>
                    <a:pt x="2246" y="1773"/>
                    <a:pt x="2246" y="1773"/>
                    <a:pt x="2246" y="1773"/>
                  </a:cubicBezTo>
                  <a:cubicBezTo>
                    <a:pt x="2321" y="1674"/>
                    <a:pt x="2381" y="1572"/>
                    <a:pt x="2424" y="1469"/>
                  </a:cubicBezTo>
                  <a:cubicBezTo>
                    <a:pt x="2422" y="1453"/>
                    <a:pt x="2421" y="1436"/>
                    <a:pt x="2421" y="1420"/>
                  </a:cubicBezTo>
                  <a:cubicBezTo>
                    <a:pt x="2443" y="1420"/>
                    <a:pt x="2443" y="1420"/>
                    <a:pt x="2443" y="1420"/>
                  </a:cubicBezTo>
                  <a:cubicBezTo>
                    <a:pt x="2500" y="1264"/>
                    <a:pt x="2518" y="1105"/>
                    <a:pt x="2496" y="947"/>
                  </a:cubicBezTo>
                  <a:cubicBezTo>
                    <a:pt x="2444" y="574"/>
                    <a:pt x="2169" y="257"/>
                    <a:pt x="1760" y="100"/>
                  </a:cubicBezTo>
                  <a:cubicBezTo>
                    <a:pt x="1586" y="33"/>
                    <a:pt x="1404" y="0"/>
                    <a:pt x="1219" y="0"/>
                  </a:cubicBezTo>
                </a:path>
              </a:pathLst>
            </a:custGeom>
            <a:solidFill>
              <a:schemeClr val="tx2"/>
            </a:solidFill>
            <a:ln>
              <a:noFill/>
            </a:ln>
          </p:spPr>
          <p:txBody>
            <a:bodyPr vert="horz" wrap="square" lIns="91440" tIns="45720" rIns="91440" bIns="45720" numCol="1" anchor="t" anchorCtr="0" compatLnSpc="1">
              <a:prstTxWarp prst="textNoShape">
                <a:avLst/>
              </a:prstTxWarp>
            </a:bodyPr>
            <a:lstStyle/>
            <a:p>
              <a:endParaRPr lang="en-US"/>
            </a:p>
          </p:txBody>
        </p:sp>
        <p:sp>
          <p:nvSpPr>
            <p:cNvPr id="44" name="Freeform 41">
              <a:extLst>
                <a:ext uri="{FF2B5EF4-FFF2-40B4-BE49-F238E27FC236}">
                  <a16:creationId xmlns:a16="http://schemas.microsoft.com/office/drawing/2014/main" id="{B72A6121-E44A-46B5-9B0C-B9D72547383A}"/>
                </a:ext>
              </a:extLst>
            </p:cNvPr>
            <p:cNvSpPr>
              <a:spLocks/>
            </p:cNvSpPr>
            <p:nvPr/>
          </p:nvSpPr>
          <p:spPr bwMode="ltGray">
            <a:xfrm>
              <a:off x="9171355" y="3845857"/>
              <a:ext cx="439805" cy="361268"/>
            </a:xfrm>
            <a:custGeom>
              <a:avLst/>
              <a:gdLst>
                <a:gd name="T0" fmla="*/ 474 w 474"/>
                <a:gd name="T1" fmla="*/ 0 h 388"/>
                <a:gd name="T2" fmla="*/ 321 w 474"/>
                <a:gd name="T3" fmla="*/ 68 h 388"/>
                <a:gd name="T4" fmla="*/ 138 w 474"/>
                <a:gd name="T5" fmla="*/ 220 h 388"/>
                <a:gd name="T6" fmla="*/ 0 w 474"/>
                <a:gd name="T7" fmla="*/ 338 h 388"/>
                <a:gd name="T8" fmla="*/ 33 w 474"/>
                <a:gd name="T9" fmla="*/ 388 h 388"/>
                <a:gd name="T10" fmla="*/ 69 w 474"/>
                <a:gd name="T11" fmla="*/ 354 h 388"/>
                <a:gd name="T12" fmla="*/ 41 w 474"/>
                <a:gd name="T13" fmla="*/ 311 h 388"/>
                <a:gd name="T14" fmla="*/ 381 w 474"/>
                <a:gd name="T15" fmla="*/ 93 h 388"/>
                <a:gd name="T16" fmla="*/ 474 w 474"/>
                <a:gd name="T17" fmla="*/ 0 h 3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74" h="388">
                  <a:moveTo>
                    <a:pt x="474" y="0"/>
                  </a:moveTo>
                  <a:cubicBezTo>
                    <a:pt x="422" y="19"/>
                    <a:pt x="372" y="42"/>
                    <a:pt x="321" y="68"/>
                  </a:cubicBezTo>
                  <a:cubicBezTo>
                    <a:pt x="265" y="120"/>
                    <a:pt x="204" y="171"/>
                    <a:pt x="138" y="220"/>
                  </a:cubicBezTo>
                  <a:cubicBezTo>
                    <a:pt x="84" y="261"/>
                    <a:pt x="38" y="300"/>
                    <a:pt x="0" y="338"/>
                  </a:cubicBezTo>
                  <a:cubicBezTo>
                    <a:pt x="12" y="355"/>
                    <a:pt x="23" y="372"/>
                    <a:pt x="33" y="388"/>
                  </a:cubicBezTo>
                  <a:cubicBezTo>
                    <a:pt x="44" y="377"/>
                    <a:pt x="56" y="366"/>
                    <a:pt x="69" y="354"/>
                  </a:cubicBezTo>
                  <a:cubicBezTo>
                    <a:pt x="60" y="340"/>
                    <a:pt x="50" y="326"/>
                    <a:pt x="41" y="311"/>
                  </a:cubicBezTo>
                  <a:cubicBezTo>
                    <a:pt x="149" y="222"/>
                    <a:pt x="264" y="149"/>
                    <a:pt x="381" y="93"/>
                  </a:cubicBezTo>
                  <a:cubicBezTo>
                    <a:pt x="414" y="62"/>
                    <a:pt x="444" y="31"/>
                    <a:pt x="474" y="0"/>
                  </a:cubicBezTo>
                </a:path>
              </a:pathLst>
            </a:custGeom>
            <a:solidFill>
              <a:schemeClr val="tx2"/>
            </a:solidFill>
            <a:ln>
              <a:noFill/>
            </a:ln>
          </p:spPr>
          <p:txBody>
            <a:bodyPr vert="horz" wrap="square" lIns="91440" tIns="45720" rIns="91440" bIns="45720" numCol="1" anchor="t" anchorCtr="0" compatLnSpc="1">
              <a:prstTxWarp prst="textNoShape">
                <a:avLst/>
              </a:prstTxWarp>
            </a:bodyPr>
            <a:lstStyle/>
            <a:p>
              <a:endParaRPr lang="en-US"/>
            </a:p>
          </p:txBody>
        </p:sp>
        <p:sp>
          <p:nvSpPr>
            <p:cNvPr id="45" name="Freeform 42">
              <a:extLst>
                <a:ext uri="{FF2B5EF4-FFF2-40B4-BE49-F238E27FC236}">
                  <a16:creationId xmlns:a16="http://schemas.microsoft.com/office/drawing/2014/main" id="{DC01F52B-0A78-4CBF-A893-BB0BD928599B}"/>
                </a:ext>
              </a:extLst>
            </p:cNvPr>
            <p:cNvSpPr>
              <a:spLocks noEditPoints="1"/>
            </p:cNvSpPr>
            <p:nvPr/>
          </p:nvSpPr>
          <p:spPr bwMode="ltGray">
            <a:xfrm>
              <a:off x="9098709" y="3700565"/>
              <a:ext cx="620439" cy="589024"/>
            </a:xfrm>
            <a:custGeom>
              <a:avLst/>
              <a:gdLst>
                <a:gd name="T0" fmla="*/ 32 w 667"/>
                <a:gd name="T1" fmla="*/ 541 h 633"/>
                <a:gd name="T2" fmla="*/ 0 w 667"/>
                <a:gd name="T3" fmla="*/ 580 h 633"/>
                <a:gd name="T4" fmla="*/ 34 w 667"/>
                <a:gd name="T5" fmla="*/ 633 h 633"/>
                <a:gd name="T6" fmla="*/ 66 w 667"/>
                <a:gd name="T7" fmla="*/ 593 h 633"/>
                <a:gd name="T8" fmla="*/ 32 w 667"/>
                <a:gd name="T9" fmla="*/ 541 h 633"/>
                <a:gd name="T10" fmla="*/ 662 w 667"/>
                <a:gd name="T11" fmla="*/ 0 h 633"/>
                <a:gd name="T12" fmla="*/ 589 w 667"/>
                <a:gd name="T13" fmla="*/ 22 h 633"/>
                <a:gd name="T14" fmla="*/ 526 w 667"/>
                <a:gd name="T15" fmla="*/ 96 h 633"/>
                <a:gd name="T16" fmla="*/ 635 w 667"/>
                <a:gd name="T17" fmla="*/ 58 h 633"/>
                <a:gd name="T18" fmla="*/ 667 w 667"/>
                <a:gd name="T19" fmla="*/ 18 h 633"/>
                <a:gd name="T20" fmla="*/ 662 w 667"/>
                <a:gd name="T21" fmla="*/ 0 h 6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67" h="633">
                  <a:moveTo>
                    <a:pt x="32" y="541"/>
                  </a:moveTo>
                  <a:cubicBezTo>
                    <a:pt x="21" y="555"/>
                    <a:pt x="10" y="568"/>
                    <a:pt x="0" y="580"/>
                  </a:cubicBezTo>
                  <a:cubicBezTo>
                    <a:pt x="12" y="599"/>
                    <a:pt x="23" y="616"/>
                    <a:pt x="34" y="633"/>
                  </a:cubicBezTo>
                  <a:cubicBezTo>
                    <a:pt x="44" y="620"/>
                    <a:pt x="54" y="607"/>
                    <a:pt x="66" y="593"/>
                  </a:cubicBezTo>
                  <a:cubicBezTo>
                    <a:pt x="55" y="576"/>
                    <a:pt x="44" y="559"/>
                    <a:pt x="32" y="541"/>
                  </a:cubicBezTo>
                  <a:moveTo>
                    <a:pt x="662" y="0"/>
                  </a:moveTo>
                  <a:cubicBezTo>
                    <a:pt x="637" y="7"/>
                    <a:pt x="613" y="14"/>
                    <a:pt x="589" y="22"/>
                  </a:cubicBezTo>
                  <a:cubicBezTo>
                    <a:pt x="569" y="47"/>
                    <a:pt x="548" y="72"/>
                    <a:pt x="526" y="96"/>
                  </a:cubicBezTo>
                  <a:cubicBezTo>
                    <a:pt x="562" y="82"/>
                    <a:pt x="598" y="70"/>
                    <a:pt x="635" y="58"/>
                  </a:cubicBezTo>
                  <a:cubicBezTo>
                    <a:pt x="646" y="45"/>
                    <a:pt x="657" y="32"/>
                    <a:pt x="667" y="18"/>
                  </a:cubicBezTo>
                  <a:cubicBezTo>
                    <a:pt x="662" y="0"/>
                    <a:pt x="662" y="0"/>
                    <a:pt x="662" y="0"/>
                  </a:cubicBezTo>
                </a:path>
              </a:pathLst>
            </a:custGeom>
            <a:solidFill>
              <a:schemeClr val="tx2"/>
            </a:solidFill>
            <a:ln>
              <a:noFill/>
            </a:ln>
          </p:spPr>
          <p:txBody>
            <a:bodyPr vert="horz" wrap="square" lIns="91440" tIns="45720" rIns="91440" bIns="45720" numCol="1" anchor="t" anchorCtr="0" compatLnSpc="1">
              <a:prstTxWarp prst="textNoShape">
                <a:avLst/>
              </a:prstTxWarp>
            </a:bodyPr>
            <a:lstStyle/>
            <a:p>
              <a:endParaRPr lang="en-US"/>
            </a:p>
          </p:txBody>
        </p:sp>
        <p:sp>
          <p:nvSpPr>
            <p:cNvPr id="46" name="Freeform 43">
              <a:extLst>
                <a:ext uri="{FF2B5EF4-FFF2-40B4-BE49-F238E27FC236}">
                  <a16:creationId xmlns:a16="http://schemas.microsoft.com/office/drawing/2014/main" id="{31E4AE0B-98AC-42BC-B46D-152BC15F89F2}"/>
                </a:ext>
              </a:extLst>
            </p:cNvPr>
            <p:cNvSpPr>
              <a:spLocks noEditPoints="1"/>
            </p:cNvSpPr>
            <p:nvPr/>
          </p:nvSpPr>
          <p:spPr bwMode="ltGray">
            <a:xfrm>
              <a:off x="7685051" y="2139651"/>
              <a:ext cx="620439" cy="524232"/>
            </a:xfrm>
            <a:custGeom>
              <a:avLst/>
              <a:gdLst>
                <a:gd name="T0" fmla="*/ 40 w 666"/>
                <a:gd name="T1" fmla="*/ 452 h 564"/>
                <a:gd name="T2" fmla="*/ 0 w 666"/>
                <a:gd name="T3" fmla="*/ 497 h 564"/>
                <a:gd name="T4" fmla="*/ 43 w 666"/>
                <a:gd name="T5" fmla="*/ 564 h 564"/>
                <a:gd name="T6" fmla="*/ 82 w 666"/>
                <a:gd name="T7" fmla="*/ 517 h 564"/>
                <a:gd name="T8" fmla="*/ 40 w 666"/>
                <a:gd name="T9" fmla="*/ 452 h 564"/>
                <a:gd name="T10" fmla="*/ 666 w 666"/>
                <a:gd name="T11" fmla="*/ 0 h 564"/>
                <a:gd name="T12" fmla="*/ 498 w 666"/>
                <a:gd name="T13" fmla="*/ 60 h 564"/>
                <a:gd name="T14" fmla="*/ 326 w 666"/>
                <a:gd name="T15" fmla="*/ 209 h 564"/>
                <a:gd name="T16" fmla="*/ 572 w 666"/>
                <a:gd name="T17" fmla="*/ 94 h 564"/>
                <a:gd name="T18" fmla="*/ 666 w 666"/>
                <a:gd name="T19" fmla="*/ 0 h 5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66" h="564">
                  <a:moveTo>
                    <a:pt x="40" y="452"/>
                  </a:moveTo>
                  <a:cubicBezTo>
                    <a:pt x="26" y="467"/>
                    <a:pt x="12" y="482"/>
                    <a:pt x="0" y="497"/>
                  </a:cubicBezTo>
                  <a:cubicBezTo>
                    <a:pt x="15" y="520"/>
                    <a:pt x="29" y="543"/>
                    <a:pt x="43" y="564"/>
                  </a:cubicBezTo>
                  <a:cubicBezTo>
                    <a:pt x="55" y="549"/>
                    <a:pt x="68" y="533"/>
                    <a:pt x="82" y="517"/>
                  </a:cubicBezTo>
                  <a:cubicBezTo>
                    <a:pt x="69" y="497"/>
                    <a:pt x="55" y="475"/>
                    <a:pt x="40" y="452"/>
                  </a:cubicBezTo>
                  <a:moveTo>
                    <a:pt x="666" y="0"/>
                  </a:moveTo>
                  <a:cubicBezTo>
                    <a:pt x="610" y="17"/>
                    <a:pt x="554" y="37"/>
                    <a:pt x="498" y="60"/>
                  </a:cubicBezTo>
                  <a:cubicBezTo>
                    <a:pt x="444" y="111"/>
                    <a:pt x="387" y="160"/>
                    <a:pt x="326" y="209"/>
                  </a:cubicBezTo>
                  <a:cubicBezTo>
                    <a:pt x="407" y="164"/>
                    <a:pt x="489" y="126"/>
                    <a:pt x="572" y="94"/>
                  </a:cubicBezTo>
                  <a:cubicBezTo>
                    <a:pt x="605" y="63"/>
                    <a:pt x="636" y="31"/>
                    <a:pt x="666" y="0"/>
                  </a:cubicBezTo>
                </a:path>
              </a:pathLst>
            </a:custGeom>
            <a:solidFill>
              <a:schemeClr val="accent1"/>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7" name="Freeform 44">
              <a:extLst>
                <a:ext uri="{FF2B5EF4-FFF2-40B4-BE49-F238E27FC236}">
                  <a16:creationId xmlns:a16="http://schemas.microsoft.com/office/drawing/2014/main" id="{8243BE1C-0527-4CD8-9666-E656D261CAF3}"/>
                </a:ext>
              </a:extLst>
            </p:cNvPr>
            <p:cNvSpPr>
              <a:spLocks/>
            </p:cNvSpPr>
            <p:nvPr/>
          </p:nvSpPr>
          <p:spPr bwMode="ltGray">
            <a:xfrm>
              <a:off x="8429184" y="2078785"/>
              <a:ext cx="155110" cy="80501"/>
            </a:xfrm>
            <a:custGeom>
              <a:avLst/>
              <a:gdLst>
                <a:gd name="T0" fmla="*/ 167 w 167"/>
                <a:gd name="T1" fmla="*/ 0 h 87"/>
                <a:gd name="T2" fmla="*/ 54 w 167"/>
                <a:gd name="T3" fmla="*/ 18 h 87"/>
                <a:gd name="T4" fmla="*/ 0 w 167"/>
                <a:gd name="T5" fmla="*/ 78 h 87"/>
                <a:gd name="T6" fmla="*/ 9 w 167"/>
                <a:gd name="T7" fmla="*/ 87 h 87"/>
                <a:gd name="T8" fmla="*/ 111 w 167"/>
                <a:gd name="T9" fmla="*/ 67 h 87"/>
                <a:gd name="T10" fmla="*/ 167 w 167"/>
                <a:gd name="T11" fmla="*/ 0 h 87"/>
              </a:gdLst>
              <a:ahLst/>
              <a:cxnLst>
                <a:cxn ang="0">
                  <a:pos x="T0" y="T1"/>
                </a:cxn>
                <a:cxn ang="0">
                  <a:pos x="T2" y="T3"/>
                </a:cxn>
                <a:cxn ang="0">
                  <a:pos x="T4" y="T5"/>
                </a:cxn>
                <a:cxn ang="0">
                  <a:pos x="T6" y="T7"/>
                </a:cxn>
                <a:cxn ang="0">
                  <a:pos x="T8" y="T9"/>
                </a:cxn>
                <a:cxn ang="0">
                  <a:pos x="T10" y="T11"/>
                </a:cxn>
              </a:cxnLst>
              <a:rect l="0" t="0" r="r" b="b"/>
              <a:pathLst>
                <a:path w="167" h="87">
                  <a:moveTo>
                    <a:pt x="167" y="0"/>
                  </a:moveTo>
                  <a:cubicBezTo>
                    <a:pt x="129" y="5"/>
                    <a:pt x="92" y="11"/>
                    <a:pt x="54" y="18"/>
                  </a:cubicBezTo>
                  <a:cubicBezTo>
                    <a:pt x="37" y="38"/>
                    <a:pt x="19" y="58"/>
                    <a:pt x="0" y="78"/>
                  </a:cubicBezTo>
                  <a:cubicBezTo>
                    <a:pt x="9" y="87"/>
                    <a:pt x="9" y="87"/>
                    <a:pt x="9" y="87"/>
                  </a:cubicBezTo>
                  <a:cubicBezTo>
                    <a:pt x="43" y="79"/>
                    <a:pt x="77" y="73"/>
                    <a:pt x="111" y="67"/>
                  </a:cubicBezTo>
                  <a:cubicBezTo>
                    <a:pt x="130" y="45"/>
                    <a:pt x="149" y="23"/>
                    <a:pt x="167" y="0"/>
                  </a:cubicBezTo>
                </a:path>
              </a:pathLst>
            </a:custGeom>
            <a:solidFill>
              <a:schemeClr val="accent1"/>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8" name="Freeform 45">
              <a:extLst>
                <a:ext uri="{FF2B5EF4-FFF2-40B4-BE49-F238E27FC236}">
                  <a16:creationId xmlns:a16="http://schemas.microsoft.com/office/drawing/2014/main" id="{9A1DE296-EABB-43AC-8E1E-C52827906408}"/>
                </a:ext>
              </a:extLst>
            </p:cNvPr>
            <p:cNvSpPr>
              <a:spLocks/>
            </p:cNvSpPr>
            <p:nvPr/>
          </p:nvSpPr>
          <p:spPr bwMode="ltGray">
            <a:xfrm>
              <a:off x="9882111" y="3388382"/>
              <a:ext cx="21598" cy="47122"/>
            </a:xfrm>
            <a:custGeom>
              <a:avLst/>
              <a:gdLst>
                <a:gd name="T0" fmla="*/ 0 w 22"/>
                <a:gd name="T1" fmla="*/ 0 h 49"/>
                <a:gd name="T2" fmla="*/ 3 w 22"/>
                <a:gd name="T3" fmla="*/ 49 h 49"/>
                <a:gd name="T4" fmla="*/ 22 w 22"/>
                <a:gd name="T5" fmla="*/ 0 h 49"/>
                <a:gd name="T6" fmla="*/ 0 w 22"/>
                <a:gd name="T7" fmla="*/ 0 h 49"/>
              </a:gdLst>
              <a:ahLst/>
              <a:cxnLst>
                <a:cxn ang="0">
                  <a:pos x="T0" y="T1"/>
                </a:cxn>
                <a:cxn ang="0">
                  <a:pos x="T2" y="T3"/>
                </a:cxn>
                <a:cxn ang="0">
                  <a:pos x="T4" y="T5"/>
                </a:cxn>
                <a:cxn ang="0">
                  <a:pos x="T6" y="T7"/>
                </a:cxn>
              </a:cxnLst>
              <a:rect l="0" t="0" r="r" b="b"/>
              <a:pathLst>
                <a:path w="22" h="49">
                  <a:moveTo>
                    <a:pt x="0" y="0"/>
                  </a:moveTo>
                  <a:cubicBezTo>
                    <a:pt x="0" y="16"/>
                    <a:pt x="1" y="33"/>
                    <a:pt x="3" y="49"/>
                  </a:cubicBezTo>
                  <a:cubicBezTo>
                    <a:pt x="10" y="33"/>
                    <a:pt x="16" y="17"/>
                    <a:pt x="22" y="0"/>
                  </a:cubicBezTo>
                  <a:cubicBezTo>
                    <a:pt x="0" y="0"/>
                    <a:pt x="0" y="0"/>
                    <a:pt x="0" y="0"/>
                  </a:cubicBezTo>
                </a:path>
              </a:pathLst>
            </a:custGeom>
            <a:solidFill>
              <a:srgbClr val="9447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 name="Freeform 46">
              <a:extLst>
                <a:ext uri="{FF2B5EF4-FFF2-40B4-BE49-F238E27FC236}">
                  <a16:creationId xmlns:a16="http://schemas.microsoft.com/office/drawing/2014/main" id="{86E4A617-9919-4AA4-A7E8-FEF78D5FADA9}"/>
                </a:ext>
              </a:extLst>
            </p:cNvPr>
            <p:cNvSpPr>
              <a:spLocks noEditPoints="1"/>
            </p:cNvSpPr>
            <p:nvPr/>
          </p:nvSpPr>
          <p:spPr bwMode="ltGray">
            <a:xfrm>
              <a:off x="8228916" y="5139748"/>
              <a:ext cx="903170" cy="875683"/>
            </a:xfrm>
            <a:custGeom>
              <a:avLst/>
              <a:gdLst>
                <a:gd name="T0" fmla="*/ 484 w 972"/>
                <a:gd name="T1" fmla="*/ 883 h 942"/>
                <a:gd name="T2" fmla="*/ 59 w 972"/>
                <a:gd name="T3" fmla="*/ 470 h 942"/>
                <a:gd name="T4" fmla="*/ 484 w 972"/>
                <a:gd name="T5" fmla="*/ 59 h 942"/>
                <a:gd name="T6" fmla="*/ 913 w 972"/>
                <a:gd name="T7" fmla="*/ 470 h 942"/>
                <a:gd name="T8" fmla="*/ 484 w 972"/>
                <a:gd name="T9" fmla="*/ 883 h 942"/>
                <a:gd name="T10" fmla="*/ 484 w 972"/>
                <a:gd name="T11" fmla="*/ 0 h 942"/>
                <a:gd name="T12" fmla="*/ 0 w 972"/>
                <a:gd name="T13" fmla="*/ 470 h 942"/>
                <a:gd name="T14" fmla="*/ 484 w 972"/>
                <a:gd name="T15" fmla="*/ 942 h 942"/>
                <a:gd name="T16" fmla="*/ 972 w 972"/>
                <a:gd name="T17" fmla="*/ 470 h 942"/>
                <a:gd name="T18" fmla="*/ 484 w 972"/>
                <a:gd name="T19" fmla="*/ 0 h 9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72" h="942">
                  <a:moveTo>
                    <a:pt x="484" y="883"/>
                  </a:moveTo>
                  <a:cubicBezTo>
                    <a:pt x="279" y="883"/>
                    <a:pt x="59" y="754"/>
                    <a:pt x="59" y="470"/>
                  </a:cubicBezTo>
                  <a:cubicBezTo>
                    <a:pt x="59" y="187"/>
                    <a:pt x="279" y="59"/>
                    <a:pt x="484" y="59"/>
                  </a:cubicBezTo>
                  <a:cubicBezTo>
                    <a:pt x="691" y="59"/>
                    <a:pt x="913" y="187"/>
                    <a:pt x="913" y="470"/>
                  </a:cubicBezTo>
                  <a:cubicBezTo>
                    <a:pt x="913" y="754"/>
                    <a:pt x="691" y="883"/>
                    <a:pt x="484" y="883"/>
                  </a:cubicBezTo>
                  <a:moveTo>
                    <a:pt x="484" y="0"/>
                  </a:moveTo>
                  <a:cubicBezTo>
                    <a:pt x="251" y="0"/>
                    <a:pt x="0" y="147"/>
                    <a:pt x="0" y="470"/>
                  </a:cubicBezTo>
                  <a:cubicBezTo>
                    <a:pt x="0" y="794"/>
                    <a:pt x="251" y="942"/>
                    <a:pt x="484" y="942"/>
                  </a:cubicBezTo>
                  <a:cubicBezTo>
                    <a:pt x="726" y="942"/>
                    <a:pt x="972" y="780"/>
                    <a:pt x="972" y="470"/>
                  </a:cubicBezTo>
                  <a:cubicBezTo>
                    <a:pt x="972" y="161"/>
                    <a:pt x="726" y="0"/>
                    <a:pt x="484" y="0"/>
                  </a:cubicBezTo>
                </a:path>
              </a:pathLst>
            </a:custGeom>
            <a:solidFill>
              <a:schemeClr val="tx2"/>
            </a:solidFill>
            <a:ln>
              <a:noFill/>
            </a:ln>
          </p:spPr>
          <p:txBody>
            <a:bodyPr vert="horz" wrap="square" lIns="91440" tIns="45720" rIns="91440" bIns="45720" numCol="1" anchor="t" anchorCtr="0" compatLnSpc="1">
              <a:prstTxWarp prst="textNoShape">
                <a:avLst/>
              </a:prstTxWarp>
            </a:bodyPr>
            <a:lstStyle/>
            <a:p>
              <a:endParaRPr lang="en-US"/>
            </a:p>
          </p:txBody>
        </p:sp>
        <p:sp>
          <p:nvSpPr>
            <p:cNvPr id="50" name="Freeform 47">
              <a:extLst>
                <a:ext uri="{FF2B5EF4-FFF2-40B4-BE49-F238E27FC236}">
                  <a16:creationId xmlns:a16="http://schemas.microsoft.com/office/drawing/2014/main" id="{D89A335A-CDB9-4889-BB4C-9AA43EE561C9}"/>
                </a:ext>
              </a:extLst>
            </p:cNvPr>
            <p:cNvSpPr>
              <a:spLocks/>
            </p:cNvSpPr>
            <p:nvPr/>
          </p:nvSpPr>
          <p:spPr bwMode="ltGray">
            <a:xfrm>
              <a:off x="8148417" y="3930285"/>
              <a:ext cx="1013122" cy="979744"/>
            </a:xfrm>
            <a:custGeom>
              <a:avLst/>
              <a:gdLst>
                <a:gd name="T0" fmla="*/ 137 w 1089"/>
                <a:gd name="T1" fmla="*/ 0 h 1052"/>
                <a:gd name="T2" fmla="*/ 120 w 1089"/>
                <a:gd name="T3" fmla="*/ 18 h 1052"/>
                <a:gd name="T4" fmla="*/ 72 w 1089"/>
                <a:gd name="T5" fmla="*/ 684 h 1052"/>
                <a:gd name="T6" fmla="*/ 105 w 1089"/>
                <a:gd name="T7" fmla="*/ 909 h 1052"/>
                <a:gd name="T8" fmla="*/ 124 w 1089"/>
                <a:gd name="T9" fmla="*/ 1052 h 1052"/>
                <a:gd name="T10" fmla="*/ 268 w 1089"/>
                <a:gd name="T11" fmla="*/ 1052 h 1052"/>
                <a:gd name="T12" fmla="*/ 1050 w 1089"/>
                <a:gd name="T13" fmla="*/ 921 h 1052"/>
                <a:gd name="T14" fmla="*/ 1089 w 1089"/>
                <a:gd name="T15" fmla="*/ 780 h 1052"/>
                <a:gd name="T16" fmla="*/ 1036 w 1089"/>
                <a:gd name="T17" fmla="*/ 784 h 1052"/>
                <a:gd name="T18" fmla="*/ 1007 w 1089"/>
                <a:gd name="T19" fmla="*/ 881 h 1052"/>
                <a:gd name="T20" fmla="*/ 268 w 1089"/>
                <a:gd name="T21" fmla="*/ 993 h 1052"/>
                <a:gd name="T22" fmla="*/ 175 w 1089"/>
                <a:gd name="T23" fmla="*/ 993 h 1052"/>
                <a:gd name="T24" fmla="*/ 163 w 1089"/>
                <a:gd name="T25" fmla="*/ 901 h 1052"/>
                <a:gd name="T26" fmla="*/ 130 w 1089"/>
                <a:gd name="T27" fmla="*/ 676 h 1052"/>
                <a:gd name="T28" fmla="*/ 173 w 1089"/>
                <a:gd name="T29" fmla="*/ 50 h 1052"/>
                <a:gd name="T30" fmla="*/ 184 w 1089"/>
                <a:gd name="T31" fmla="*/ 32 h 1052"/>
                <a:gd name="T32" fmla="*/ 137 w 1089"/>
                <a:gd name="T33" fmla="*/ 0 h 10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89" h="1052">
                  <a:moveTo>
                    <a:pt x="137" y="0"/>
                  </a:moveTo>
                  <a:cubicBezTo>
                    <a:pt x="134" y="4"/>
                    <a:pt x="123" y="14"/>
                    <a:pt x="120" y="18"/>
                  </a:cubicBezTo>
                  <a:cubicBezTo>
                    <a:pt x="0" y="207"/>
                    <a:pt x="24" y="366"/>
                    <a:pt x="72" y="684"/>
                  </a:cubicBezTo>
                  <a:cubicBezTo>
                    <a:pt x="82" y="750"/>
                    <a:pt x="93" y="824"/>
                    <a:pt x="105" y="909"/>
                  </a:cubicBezTo>
                  <a:cubicBezTo>
                    <a:pt x="124" y="1052"/>
                    <a:pt x="124" y="1052"/>
                    <a:pt x="124" y="1052"/>
                  </a:cubicBezTo>
                  <a:cubicBezTo>
                    <a:pt x="268" y="1052"/>
                    <a:pt x="268" y="1052"/>
                    <a:pt x="268" y="1052"/>
                  </a:cubicBezTo>
                  <a:cubicBezTo>
                    <a:pt x="787" y="1052"/>
                    <a:pt x="955" y="1024"/>
                    <a:pt x="1050" y="921"/>
                  </a:cubicBezTo>
                  <a:cubicBezTo>
                    <a:pt x="1082" y="886"/>
                    <a:pt x="1080" y="827"/>
                    <a:pt x="1089" y="780"/>
                  </a:cubicBezTo>
                  <a:cubicBezTo>
                    <a:pt x="1036" y="784"/>
                    <a:pt x="1036" y="784"/>
                    <a:pt x="1036" y="784"/>
                  </a:cubicBezTo>
                  <a:cubicBezTo>
                    <a:pt x="1029" y="820"/>
                    <a:pt x="1031" y="854"/>
                    <a:pt x="1007" y="881"/>
                  </a:cubicBezTo>
                  <a:cubicBezTo>
                    <a:pt x="927" y="968"/>
                    <a:pt x="761" y="993"/>
                    <a:pt x="268" y="993"/>
                  </a:cubicBezTo>
                  <a:cubicBezTo>
                    <a:pt x="175" y="993"/>
                    <a:pt x="175" y="993"/>
                    <a:pt x="175" y="993"/>
                  </a:cubicBezTo>
                  <a:cubicBezTo>
                    <a:pt x="163" y="901"/>
                    <a:pt x="163" y="901"/>
                    <a:pt x="163" y="901"/>
                  </a:cubicBezTo>
                  <a:cubicBezTo>
                    <a:pt x="151" y="816"/>
                    <a:pt x="140" y="741"/>
                    <a:pt x="130" y="676"/>
                  </a:cubicBezTo>
                  <a:cubicBezTo>
                    <a:pt x="84" y="372"/>
                    <a:pt x="65" y="220"/>
                    <a:pt x="173" y="50"/>
                  </a:cubicBezTo>
                  <a:cubicBezTo>
                    <a:pt x="184" y="32"/>
                    <a:pt x="184" y="32"/>
                    <a:pt x="184" y="32"/>
                  </a:cubicBezTo>
                  <a:cubicBezTo>
                    <a:pt x="137" y="0"/>
                    <a:pt x="137" y="0"/>
                    <a:pt x="137" y="0"/>
                  </a:cubicBezTo>
                </a:path>
              </a:pathLst>
            </a:custGeom>
            <a:solidFill>
              <a:schemeClr val="tx2"/>
            </a:solidFill>
            <a:ln>
              <a:noFill/>
            </a:ln>
          </p:spPr>
          <p:txBody>
            <a:bodyPr vert="horz" wrap="square" lIns="91440" tIns="45720" rIns="91440" bIns="45720" numCol="1" anchor="t" anchorCtr="0" compatLnSpc="1">
              <a:prstTxWarp prst="textNoShape">
                <a:avLst/>
              </a:prstTxWarp>
            </a:bodyPr>
            <a:lstStyle/>
            <a:p>
              <a:endParaRPr lang="en-US"/>
            </a:p>
          </p:txBody>
        </p:sp>
        <p:sp>
          <p:nvSpPr>
            <p:cNvPr id="51" name="Freeform 48">
              <a:extLst>
                <a:ext uri="{FF2B5EF4-FFF2-40B4-BE49-F238E27FC236}">
                  <a16:creationId xmlns:a16="http://schemas.microsoft.com/office/drawing/2014/main" id="{DD2D5F05-9BFF-48A1-9E17-4946DD4A6D21}"/>
                </a:ext>
              </a:extLst>
            </p:cNvPr>
            <p:cNvSpPr>
              <a:spLocks/>
            </p:cNvSpPr>
            <p:nvPr/>
          </p:nvSpPr>
          <p:spPr bwMode="ltGray">
            <a:xfrm>
              <a:off x="8641233" y="2870041"/>
              <a:ext cx="390720" cy="316110"/>
            </a:xfrm>
            <a:custGeom>
              <a:avLst/>
              <a:gdLst>
                <a:gd name="T0" fmla="*/ 61 w 419"/>
                <a:gd name="T1" fmla="*/ 0 h 340"/>
                <a:gd name="T2" fmla="*/ 0 w 419"/>
                <a:gd name="T3" fmla="*/ 3 h 340"/>
                <a:gd name="T4" fmla="*/ 6 w 419"/>
                <a:gd name="T5" fmla="*/ 61 h 340"/>
                <a:gd name="T6" fmla="*/ 61 w 419"/>
                <a:gd name="T7" fmla="*/ 58 h 340"/>
                <a:gd name="T8" fmla="*/ 330 w 419"/>
                <a:gd name="T9" fmla="*/ 185 h 340"/>
                <a:gd name="T10" fmla="*/ 361 w 419"/>
                <a:gd name="T11" fmla="*/ 301 h 340"/>
                <a:gd name="T12" fmla="*/ 359 w 419"/>
                <a:gd name="T13" fmla="*/ 333 h 340"/>
                <a:gd name="T14" fmla="*/ 417 w 419"/>
                <a:gd name="T15" fmla="*/ 340 h 340"/>
                <a:gd name="T16" fmla="*/ 419 w 419"/>
                <a:gd name="T17" fmla="*/ 301 h 340"/>
                <a:gd name="T18" fmla="*/ 381 w 419"/>
                <a:gd name="T19" fmla="*/ 156 h 340"/>
                <a:gd name="T20" fmla="*/ 61 w 419"/>
                <a:gd name="T21"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19" h="340">
                  <a:moveTo>
                    <a:pt x="61" y="0"/>
                  </a:moveTo>
                  <a:cubicBezTo>
                    <a:pt x="41" y="0"/>
                    <a:pt x="21" y="1"/>
                    <a:pt x="0" y="3"/>
                  </a:cubicBezTo>
                  <a:cubicBezTo>
                    <a:pt x="6" y="61"/>
                    <a:pt x="6" y="61"/>
                    <a:pt x="6" y="61"/>
                  </a:cubicBezTo>
                  <a:cubicBezTo>
                    <a:pt x="25" y="59"/>
                    <a:pt x="43" y="58"/>
                    <a:pt x="61" y="58"/>
                  </a:cubicBezTo>
                  <a:cubicBezTo>
                    <a:pt x="185" y="58"/>
                    <a:pt x="284" y="104"/>
                    <a:pt x="330" y="185"/>
                  </a:cubicBezTo>
                  <a:cubicBezTo>
                    <a:pt x="351" y="220"/>
                    <a:pt x="361" y="259"/>
                    <a:pt x="361" y="301"/>
                  </a:cubicBezTo>
                  <a:cubicBezTo>
                    <a:pt x="361" y="312"/>
                    <a:pt x="360" y="323"/>
                    <a:pt x="359" y="333"/>
                  </a:cubicBezTo>
                  <a:cubicBezTo>
                    <a:pt x="417" y="340"/>
                    <a:pt x="417" y="340"/>
                    <a:pt x="417" y="340"/>
                  </a:cubicBezTo>
                  <a:cubicBezTo>
                    <a:pt x="419" y="327"/>
                    <a:pt x="419" y="314"/>
                    <a:pt x="419" y="301"/>
                  </a:cubicBezTo>
                  <a:cubicBezTo>
                    <a:pt x="419" y="249"/>
                    <a:pt x="407" y="200"/>
                    <a:pt x="381" y="156"/>
                  </a:cubicBezTo>
                  <a:cubicBezTo>
                    <a:pt x="324" y="56"/>
                    <a:pt x="207" y="0"/>
                    <a:pt x="61" y="0"/>
                  </a:cubicBezTo>
                </a:path>
              </a:pathLst>
            </a:custGeom>
            <a:solidFill>
              <a:schemeClr val="tx2"/>
            </a:solidFill>
            <a:ln>
              <a:noFill/>
            </a:ln>
          </p:spPr>
          <p:txBody>
            <a:bodyPr vert="horz" wrap="square" lIns="91440" tIns="45720" rIns="91440" bIns="45720" numCol="1" anchor="t" anchorCtr="0" compatLnSpc="1">
              <a:prstTxWarp prst="textNoShape">
                <a:avLst/>
              </a:prstTxWarp>
            </a:bodyPr>
            <a:lstStyle/>
            <a:p>
              <a:endParaRPr lang="en-US"/>
            </a:p>
          </p:txBody>
        </p:sp>
        <p:sp>
          <p:nvSpPr>
            <p:cNvPr id="52" name="Freeform 49">
              <a:extLst>
                <a:ext uri="{FF2B5EF4-FFF2-40B4-BE49-F238E27FC236}">
                  <a16:creationId xmlns:a16="http://schemas.microsoft.com/office/drawing/2014/main" id="{3CF43627-AE19-4812-832F-20399FD1CA4D}"/>
                </a:ext>
              </a:extLst>
            </p:cNvPr>
            <p:cNvSpPr>
              <a:spLocks noEditPoints="1"/>
            </p:cNvSpPr>
            <p:nvPr/>
          </p:nvSpPr>
          <p:spPr bwMode="ltGray">
            <a:xfrm>
              <a:off x="7465149" y="2004175"/>
              <a:ext cx="854086" cy="1132891"/>
            </a:xfrm>
            <a:custGeom>
              <a:avLst/>
              <a:gdLst>
                <a:gd name="T0" fmla="*/ 232 w 919"/>
                <a:gd name="T1" fmla="*/ 776 h 1218"/>
                <a:gd name="T2" fmla="*/ 199 w 919"/>
                <a:gd name="T3" fmla="*/ 833 h 1218"/>
                <a:gd name="T4" fmla="*/ 613 w 919"/>
                <a:gd name="T5" fmla="*/ 1218 h 1218"/>
                <a:gd name="T6" fmla="*/ 744 w 919"/>
                <a:gd name="T7" fmla="*/ 1188 h 1218"/>
                <a:gd name="T8" fmla="*/ 721 w 919"/>
                <a:gd name="T9" fmla="*/ 1134 h 1218"/>
                <a:gd name="T10" fmla="*/ 613 w 919"/>
                <a:gd name="T11" fmla="*/ 1159 h 1218"/>
                <a:gd name="T12" fmla="*/ 232 w 919"/>
                <a:gd name="T13" fmla="*/ 776 h 1218"/>
                <a:gd name="T14" fmla="*/ 915 w 919"/>
                <a:gd name="T15" fmla="*/ 0 h 1218"/>
                <a:gd name="T16" fmla="*/ 112 w 919"/>
                <a:gd name="T17" fmla="*/ 432 h 1218"/>
                <a:gd name="T18" fmla="*/ 0 w 919"/>
                <a:gd name="T19" fmla="*/ 526 h 1218"/>
                <a:gd name="T20" fmla="*/ 80 w 919"/>
                <a:gd name="T21" fmla="*/ 648 h 1218"/>
                <a:gd name="T22" fmla="*/ 152 w 919"/>
                <a:gd name="T23" fmla="*/ 760 h 1218"/>
                <a:gd name="T24" fmla="*/ 187 w 919"/>
                <a:gd name="T25" fmla="*/ 706 h 1218"/>
                <a:gd name="T26" fmla="*/ 129 w 919"/>
                <a:gd name="T27" fmla="*/ 616 h 1218"/>
                <a:gd name="T28" fmla="*/ 78 w 919"/>
                <a:gd name="T29" fmla="*/ 537 h 1218"/>
                <a:gd name="T30" fmla="*/ 150 w 919"/>
                <a:gd name="T31" fmla="*/ 477 h 1218"/>
                <a:gd name="T32" fmla="*/ 866 w 919"/>
                <a:gd name="T33" fmla="*/ 75 h 1218"/>
                <a:gd name="T34" fmla="*/ 919 w 919"/>
                <a:gd name="T35" fmla="*/ 16 h 1218"/>
                <a:gd name="T36" fmla="*/ 915 w 919"/>
                <a:gd name="T37" fmla="*/ 0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19" h="1218">
                  <a:moveTo>
                    <a:pt x="232" y="776"/>
                  </a:moveTo>
                  <a:cubicBezTo>
                    <a:pt x="220" y="795"/>
                    <a:pt x="209" y="814"/>
                    <a:pt x="199" y="833"/>
                  </a:cubicBezTo>
                  <a:cubicBezTo>
                    <a:pt x="380" y="1112"/>
                    <a:pt x="456" y="1218"/>
                    <a:pt x="613" y="1218"/>
                  </a:cubicBezTo>
                  <a:cubicBezTo>
                    <a:pt x="655" y="1218"/>
                    <a:pt x="695" y="1208"/>
                    <a:pt x="744" y="1188"/>
                  </a:cubicBezTo>
                  <a:cubicBezTo>
                    <a:pt x="721" y="1134"/>
                    <a:pt x="721" y="1134"/>
                    <a:pt x="721" y="1134"/>
                  </a:cubicBezTo>
                  <a:cubicBezTo>
                    <a:pt x="680" y="1151"/>
                    <a:pt x="647" y="1159"/>
                    <a:pt x="613" y="1159"/>
                  </a:cubicBezTo>
                  <a:cubicBezTo>
                    <a:pt x="483" y="1159"/>
                    <a:pt x="417" y="1062"/>
                    <a:pt x="232" y="776"/>
                  </a:cubicBezTo>
                  <a:moveTo>
                    <a:pt x="915" y="0"/>
                  </a:moveTo>
                  <a:cubicBezTo>
                    <a:pt x="631" y="78"/>
                    <a:pt x="361" y="223"/>
                    <a:pt x="112" y="432"/>
                  </a:cubicBezTo>
                  <a:cubicBezTo>
                    <a:pt x="0" y="526"/>
                    <a:pt x="0" y="526"/>
                    <a:pt x="0" y="526"/>
                  </a:cubicBezTo>
                  <a:cubicBezTo>
                    <a:pt x="80" y="648"/>
                    <a:pt x="80" y="648"/>
                    <a:pt x="80" y="648"/>
                  </a:cubicBezTo>
                  <a:cubicBezTo>
                    <a:pt x="106" y="688"/>
                    <a:pt x="130" y="725"/>
                    <a:pt x="152" y="760"/>
                  </a:cubicBezTo>
                  <a:cubicBezTo>
                    <a:pt x="163" y="742"/>
                    <a:pt x="174" y="725"/>
                    <a:pt x="187" y="706"/>
                  </a:cubicBezTo>
                  <a:cubicBezTo>
                    <a:pt x="169" y="678"/>
                    <a:pt x="150" y="648"/>
                    <a:pt x="129" y="616"/>
                  </a:cubicBezTo>
                  <a:cubicBezTo>
                    <a:pt x="78" y="537"/>
                    <a:pt x="78" y="537"/>
                    <a:pt x="78" y="537"/>
                  </a:cubicBezTo>
                  <a:cubicBezTo>
                    <a:pt x="150" y="477"/>
                    <a:pt x="150" y="477"/>
                    <a:pt x="150" y="477"/>
                  </a:cubicBezTo>
                  <a:cubicBezTo>
                    <a:pt x="373" y="290"/>
                    <a:pt x="614" y="155"/>
                    <a:pt x="866" y="75"/>
                  </a:cubicBezTo>
                  <a:cubicBezTo>
                    <a:pt x="884" y="56"/>
                    <a:pt x="902" y="36"/>
                    <a:pt x="919" y="16"/>
                  </a:cubicBezTo>
                  <a:cubicBezTo>
                    <a:pt x="915" y="0"/>
                    <a:pt x="915" y="0"/>
                    <a:pt x="915" y="0"/>
                  </a:cubicBezTo>
                </a:path>
              </a:pathLst>
            </a:custGeom>
            <a:solidFill>
              <a:schemeClr val="tx2"/>
            </a:solidFill>
            <a:ln>
              <a:noFill/>
            </a:ln>
          </p:spPr>
          <p:txBody>
            <a:bodyPr vert="horz" wrap="square" lIns="91440" tIns="45720" rIns="91440" bIns="45720" numCol="1" anchor="t" anchorCtr="0" compatLnSpc="1">
              <a:prstTxWarp prst="textNoShape">
                <a:avLst/>
              </a:prstTxWarp>
            </a:bodyPr>
            <a:lstStyle/>
            <a:p>
              <a:endParaRPr lang="en-US"/>
            </a:p>
          </p:txBody>
        </p:sp>
        <p:sp>
          <p:nvSpPr>
            <p:cNvPr id="53" name="Freeform 50">
              <a:extLst>
                <a:ext uri="{FF2B5EF4-FFF2-40B4-BE49-F238E27FC236}">
                  <a16:creationId xmlns:a16="http://schemas.microsoft.com/office/drawing/2014/main" id="{5DE5A60C-B492-4982-B472-BB85AAE73480}"/>
                </a:ext>
              </a:extLst>
            </p:cNvPr>
            <p:cNvSpPr>
              <a:spLocks noEditPoints="1"/>
            </p:cNvSpPr>
            <p:nvPr/>
          </p:nvSpPr>
          <p:spPr bwMode="ltGray">
            <a:xfrm>
              <a:off x="7606515" y="2019882"/>
              <a:ext cx="722536" cy="759842"/>
            </a:xfrm>
            <a:custGeom>
              <a:avLst/>
              <a:gdLst>
                <a:gd name="T0" fmla="*/ 35 w 778"/>
                <a:gd name="T1" fmla="*/ 690 h 817"/>
                <a:gd name="T2" fmla="*/ 0 w 778"/>
                <a:gd name="T3" fmla="*/ 744 h 817"/>
                <a:gd name="T4" fmla="*/ 16 w 778"/>
                <a:gd name="T5" fmla="*/ 769 h 817"/>
                <a:gd name="T6" fmla="*/ 47 w 778"/>
                <a:gd name="T7" fmla="*/ 817 h 817"/>
                <a:gd name="T8" fmla="*/ 80 w 778"/>
                <a:gd name="T9" fmla="*/ 760 h 817"/>
                <a:gd name="T10" fmla="*/ 65 w 778"/>
                <a:gd name="T11" fmla="*/ 737 h 817"/>
                <a:gd name="T12" fmla="*/ 35 w 778"/>
                <a:gd name="T13" fmla="*/ 690 h 817"/>
                <a:gd name="T14" fmla="*/ 767 w 778"/>
                <a:gd name="T15" fmla="*/ 0 h 817"/>
                <a:gd name="T16" fmla="*/ 714 w 778"/>
                <a:gd name="T17" fmla="*/ 59 h 817"/>
                <a:gd name="T18" fmla="*/ 778 w 778"/>
                <a:gd name="T19" fmla="*/ 40 h 817"/>
                <a:gd name="T20" fmla="*/ 767 w 778"/>
                <a:gd name="T21" fmla="*/ 0 h 8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8" h="817">
                  <a:moveTo>
                    <a:pt x="35" y="690"/>
                  </a:moveTo>
                  <a:cubicBezTo>
                    <a:pt x="22" y="709"/>
                    <a:pt x="11" y="726"/>
                    <a:pt x="0" y="744"/>
                  </a:cubicBezTo>
                  <a:cubicBezTo>
                    <a:pt x="6" y="752"/>
                    <a:pt x="11" y="761"/>
                    <a:pt x="16" y="769"/>
                  </a:cubicBezTo>
                  <a:cubicBezTo>
                    <a:pt x="27" y="785"/>
                    <a:pt x="37" y="801"/>
                    <a:pt x="47" y="817"/>
                  </a:cubicBezTo>
                  <a:cubicBezTo>
                    <a:pt x="57" y="798"/>
                    <a:pt x="68" y="779"/>
                    <a:pt x="80" y="760"/>
                  </a:cubicBezTo>
                  <a:cubicBezTo>
                    <a:pt x="75" y="752"/>
                    <a:pt x="70" y="745"/>
                    <a:pt x="65" y="737"/>
                  </a:cubicBezTo>
                  <a:cubicBezTo>
                    <a:pt x="56" y="722"/>
                    <a:pt x="46" y="706"/>
                    <a:pt x="35" y="690"/>
                  </a:cubicBezTo>
                  <a:moveTo>
                    <a:pt x="767" y="0"/>
                  </a:moveTo>
                  <a:cubicBezTo>
                    <a:pt x="750" y="20"/>
                    <a:pt x="732" y="40"/>
                    <a:pt x="714" y="59"/>
                  </a:cubicBezTo>
                  <a:cubicBezTo>
                    <a:pt x="735" y="52"/>
                    <a:pt x="757" y="46"/>
                    <a:pt x="778" y="40"/>
                  </a:cubicBezTo>
                  <a:cubicBezTo>
                    <a:pt x="767" y="0"/>
                    <a:pt x="767" y="0"/>
                    <a:pt x="767" y="0"/>
                  </a:cubicBezTo>
                </a:path>
              </a:pathLst>
            </a:custGeom>
            <a:solidFill>
              <a:schemeClr val="accent1"/>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4" name="Freeform 51">
              <a:extLst>
                <a:ext uri="{FF2B5EF4-FFF2-40B4-BE49-F238E27FC236}">
                  <a16:creationId xmlns:a16="http://schemas.microsoft.com/office/drawing/2014/main" id="{3EA96A8F-C4F9-4004-A8D4-679C64E8BB5F}"/>
                </a:ext>
              </a:extLst>
            </p:cNvPr>
            <p:cNvSpPr>
              <a:spLocks noEditPoints="1"/>
            </p:cNvSpPr>
            <p:nvPr/>
          </p:nvSpPr>
          <p:spPr bwMode="ltGray">
            <a:xfrm>
              <a:off x="9699514" y="2909309"/>
              <a:ext cx="404463" cy="991525"/>
            </a:xfrm>
            <a:custGeom>
              <a:avLst/>
              <a:gdLst>
                <a:gd name="T0" fmla="*/ 108 w 435"/>
                <a:gd name="T1" fmla="*/ 993 h 1066"/>
                <a:gd name="T2" fmla="*/ 4 w 435"/>
                <a:gd name="T3" fmla="*/ 1022 h 1066"/>
                <a:gd name="T4" fmla="*/ 0 w 435"/>
                <a:gd name="T5" fmla="*/ 1026 h 1066"/>
                <a:gd name="T6" fmla="*/ 43 w 435"/>
                <a:gd name="T7" fmla="*/ 1066 h 1066"/>
                <a:gd name="T8" fmla="*/ 108 w 435"/>
                <a:gd name="T9" fmla="*/ 993 h 1066"/>
                <a:gd name="T10" fmla="*/ 234 w 435"/>
                <a:gd name="T11" fmla="*/ 706 h 1066"/>
                <a:gd name="T12" fmla="*/ 64 w 435"/>
                <a:gd name="T13" fmla="*/ 954 h 1066"/>
                <a:gd name="T14" fmla="*/ 156 w 435"/>
                <a:gd name="T15" fmla="*/ 933 h 1066"/>
                <a:gd name="T16" fmla="*/ 264 w 435"/>
                <a:gd name="T17" fmla="*/ 771 h 1066"/>
                <a:gd name="T18" fmla="*/ 234 w 435"/>
                <a:gd name="T19" fmla="*/ 706 h 1066"/>
                <a:gd name="T20" fmla="*/ 306 w 435"/>
                <a:gd name="T21" fmla="*/ 546 h 1066"/>
                <a:gd name="T22" fmla="*/ 263 w 435"/>
                <a:gd name="T23" fmla="*/ 648 h 1066"/>
                <a:gd name="T24" fmla="*/ 267 w 435"/>
                <a:gd name="T25" fmla="*/ 663 h 1066"/>
                <a:gd name="T26" fmla="*/ 291 w 435"/>
                <a:gd name="T27" fmla="*/ 723 h 1066"/>
                <a:gd name="T28" fmla="*/ 324 w 435"/>
                <a:gd name="T29" fmla="*/ 655 h 1066"/>
                <a:gd name="T30" fmla="*/ 306 w 435"/>
                <a:gd name="T31" fmla="*/ 546 h 1066"/>
                <a:gd name="T32" fmla="*/ 424 w 435"/>
                <a:gd name="T33" fmla="*/ 320 h 1066"/>
                <a:gd name="T34" fmla="*/ 352 w 435"/>
                <a:gd name="T35" fmla="*/ 530 h 1066"/>
                <a:gd name="T36" fmla="*/ 356 w 435"/>
                <a:gd name="T37" fmla="*/ 582 h 1066"/>
                <a:gd name="T38" fmla="*/ 424 w 435"/>
                <a:gd name="T39" fmla="*/ 320 h 1066"/>
                <a:gd name="T40" fmla="*/ 417 w 435"/>
                <a:gd name="T41" fmla="*/ 0 h 1066"/>
                <a:gd name="T42" fmla="*/ 360 w 435"/>
                <a:gd name="T43" fmla="*/ 10 h 1066"/>
                <a:gd name="T44" fmla="*/ 373 w 435"/>
                <a:gd name="T45" fmla="*/ 225 h 1066"/>
                <a:gd name="T46" fmla="*/ 364 w 435"/>
                <a:gd name="T47" fmla="*/ 321 h 1066"/>
                <a:gd name="T48" fmla="*/ 431 w 435"/>
                <a:gd name="T49" fmla="*/ 248 h 1066"/>
                <a:gd name="T50" fmla="*/ 432 w 435"/>
                <a:gd name="T51" fmla="*/ 228 h 1066"/>
                <a:gd name="T52" fmla="*/ 417 w 435"/>
                <a:gd name="T53" fmla="*/ 0 h 10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35" h="1066">
                  <a:moveTo>
                    <a:pt x="108" y="993"/>
                  </a:moveTo>
                  <a:cubicBezTo>
                    <a:pt x="73" y="1001"/>
                    <a:pt x="38" y="1011"/>
                    <a:pt x="4" y="1022"/>
                  </a:cubicBezTo>
                  <a:cubicBezTo>
                    <a:pt x="3" y="1023"/>
                    <a:pt x="2" y="1025"/>
                    <a:pt x="0" y="1026"/>
                  </a:cubicBezTo>
                  <a:cubicBezTo>
                    <a:pt x="43" y="1066"/>
                    <a:pt x="43" y="1066"/>
                    <a:pt x="43" y="1066"/>
                  </a:cubicBezTo>
                  <a:cubicBezTo>
                    <a:pt x="66" y="1042"/>
                    <a:pt x="87" y="1017"/>
                    <a:pt x="108" y="993"/>
                  </a:cubicBezTo>
                  <a:moveTo>
                    <a:pt x="234" y="706"/>
                  </a:moveTo>
                  <a:cubicBezTo>
                    <a:pt x="188" y="790"/>
                    <a:pt x="131" y="873"/>
                    <a:pt x="64" y="954"/>
                  </a:cubicBezTo>
                  <a:cubicBezTo>
                    <a:pt x="94" y="946"/>
                    <a:pt x="125" y="939"/>
                    <a:pt x="156" y="933"/>
                  </a:cubicBezTo>
                  <a:cubicBezTo>
                    <a:pt x="196" y="880"/>
                    <a:pt x="232" y="826"/>
                    <a:pt x="264" y="771"/>
                  </a:cubicBezTo>
                  <a:cubicBezTo>
                    <a:pt x="253" y="751"/>
                    <a:pt x="242" y="729"/>
                    <a:pt x="234" y="706"/>
                  </a:cubicBezTo>
                  <a:moveTo>
                    <a:pt x="306" y="546"/>
                  </a:moveTo>
                  <a:cubicBezTo>
                    <a:pt x="294" y="580"/>
                    <a:pt x="279" y="614"/>
                    <a:pt x="263" y="648"/>
                  </a:cubicBezTo>
                  <a:cubicBezTo>
                    <a:pt x="264" y="653"/>
                    <a:pt x="266" y="658"/>
                    <a:pt x="267" y="663"/>
                  </a:cubicBezTo>
                  <a:cubicBezTo>
                    <a:pt x="274" y="684"/>
                    <a:pt x="282" y="704"/>
                    <a:pt x="291" y="723"/>
                  </a:cubicBezTo>
                  <a:cubicBezTo>
                    <a:pt x="303" y="700"/>
                    <a:pt x="314" y="678"/>
                    <a:pt x="324" y="655"/>
                  </a:cubicBezTo>
                  <a:cubicBezTo>
                    <a:pt x="314" y="622"/>
                    <a:pt x="308" y="586"/>
                    <a:pt x="306" y="546"/>
                  </a:cubicBezTo>
                  <a:moveTo>
                    <a:pt x="424" y="320"/>
                  </a:moveTo>
                  <a:cubicBezTo>
                    <a:pt x="380" y="372"/>
                    <a:pt x="352" y="441"/>
                    <a:pt x="352" y="530"/>
                  </a:cubicBezTo>
                  <a:cubicBezTo>
                    <a:pt x="352" y="548"/>
                    <a:pt x="353" y="565"/>
                    <a:pt x="356" y="582"/>
                  </a:cubicBezTo>
                  <a:cubicBezTo>
                    <a:pt x="389" y="495"/>
                    <a:pt x="412" y="408"/>
                    <a:pt x="424" y="320"/>
                  </a:cubicBezTo>
                  <a:moveTo>
                    <a:pt x="417" y="0"/>
                  </a:moveTo>
                  <a:cubicBezTo>
                    <a:pt x="360" y="10"/>
                    <a:pt x="360" y="10"/>
                    <a:pt x="360" y="10"/>
                  </a:cubicBezTo>
                  <a:cubicBezTo>
                    <a:pt x="372" y="81"/>
                    <a:pt x="376" y="154"/>
                    <a:pt x="373" y="225"/>
                  </a:cubicBezTo>
                  <a:cubicBezTo>
                    <a:pt x="372" y="257"/>
                    <a:pt x="369" y="289"/>
                    <a:pt x="364" y="321"/>
                  </a:cubicBezTo>
                  <a:cubicBezTo>
                    <a:pt x="383" y="293"/>
                    <a:pt x="405" y="268"/>
                    <a:pt x="431" y="248"/>
                  </a:cubicBezTo>
                  <a:cubicBezTo>
                    <a:pt x="431" y="241"/>
                    <a:pt x="432" y="234"/>
                    <a:pt x="432" y="228"/>
                  </a:cubicBezTo>
                  <a:cubicBezTo>
                    <a:pt x="435" y="152"/>
                    <a:pt x="430" y="75"/>
                    <a:pt x="417" y="0"/>
                  </a:cubicBezTo>
                </a:path>
              </a:pathLst>
            </a:custGeom>
            <a:solidFill>
              <a:schemeClr val="tx2"/>
            </a:solidFill>
            <a:ln>
              <a:noFill/>
            </a:ln>
          </p:spPr>
          <p:txBody>
            <a:bodyPr vert="horz" wrap="square" lIns="91440" tIns="45720" rIns="91440" bIns="45720" numCol="1" anchor="t" anchorCtr="0" compatLnSpc="1">
              <a:prstTxWarp prst="textNoShape">
                <a:avLst/>
              </a:prstTxWarp>
            </a:bodyPr>
            <a:lstStyle/>
            <a:p>
              <a:endParaRPr lang="en-US"/>
            </a:p>
          </p:txBody>
        </p:sp>
        <p:sp>
          <p:nvSpPr>
            <p:cNvPr id="55" name="Freeform 52">
              <a:extLst>
                <a:ext uri="{FF2B5EF4-FFF2-40B4-BE49-F238E27FC236}">
                  <a16:creationId xmlns:a16="http://schemas.microsoft.com/office/drawing/2014/main" id="{5EF7C153-97CF-4076-8455-48A2C1BF1E8E}"/>
                </a:ext>
              </a:extLst>
            </p:cNvPr>
            <p:cNvSpPr>
              <a:spLocks/>
            </p:cNvSpPr>
            <p:nvPr/>
          </p:nvSpPr>
          <p:spPr bwMode="ltGray">
            <a:xfrm>
              <a:off x="9703441" y="3777138"/>
              <a:ext cx="141366" cy="82463"/>
            </a:xfrm>
            <a:custGeom>
              <a:avLst/>
              <a:gdLst>
                <a:gd name="T0" fmla="*/ 152 w 152"/>
                <a:gd name="T1" fmla="*/ 0 h 89"/>
                <a:gd name="T2" fmla="*/ 60 w 152"/>
                <a:gd name="T3" fmla="*/ 21 h 89"/>
                <a:gd name="T4" fmla="*/ 0 w 152"/>
                <a:gd name="T5" fmla="*/ 89 h 89"/>
                <a:gd name="T6" fmla="*/ 104 w 152"/>
                <a:gd name="T7" fmla="*/ 60 h 89"/>
                <a:gd name="T8" fmla="*/ 152 w 152"/>
                <a:gd name="T9" fmla="*/ 0 h 89"/>
              </a:gdLst>
              <a:ahLst/>
              <a:cxnLst>
                <a:cxn ang="0">
                  <a:pos x="T0" y="T1"/>
                </a:cxn>
                <a:cxn ang="0">
                  <a:pos x="T2" y="T3"/>
                </a:cxn>
                <a:cxn ang="0">
                  <a:pos x="T4" y="T5"/>
                </a:cxn>
                <a:cxn ang="0">
                  <a:pos x="T6" y="T7"/>
                </a:cxn>
                <a:cxn ang="0">
                  <a:pos x="T8" y="T9"/>
                </a:cxn>
              </a:cxnLst>
              <a:rect l="0" t="0" r="r" b="b"/>
              <a:pathLst>
                <a:path w="152" h="89">
                  <a:moveTo>
                    <a:pt x="152" y="0"/>
                  </a:moveTo>
                  <a:cubicBezTo>
                    <a:pt x="121" y="6"/>
                    <a:pt x="90" y="13"/>
                    <a:pt x="60" y="21"/>
                  </a:cubicBezTo>
                  <a:cubicBezTo>
                    <a:pt x="41" y="44"/>
                    <a:pt x="21" y="67"/>
                    <a:pt x="0" y="89"/>
                  </a:cubicBezTo>
                  <a:cubicBezTo>
                    <a:pt x="34" y="78"/>
                    <a:pt x="69" y="68"/>
                    <a:pt x="104" y="60"/>
                  </a:cubicBezTo>
                  <a:cubicBezTo>
                    <a:pt x="120" y="40"/>
                    <a:pt x="136" y="20"/>
                    <a:pt x="152" y="0"/>
                  </a:cubicBezTo>
                </a:path>
              </a:pathLst>
            </a:custGeom>
            <a:solidFill>
              <a:schemeClr val="tx2"/>
            </a:solidFill>
            <a:ln>
              <a:noFill/>
            </a:ln>
          </p:spPr>
          <p:txBody>
            <a:bodyPr vert="horz" wrap="square" lIns="91440" tIns="45720" rIns="91440" bIns="45720" numCol="1" anchor="t" anchorCtr="0" compatLnSpc="1">
              <a:prstTxWarp prst="textNoShape">
                <a:avLst/>
              </a:prstTxWarp>
            </a:bodyPr>
            <a:lstStyle/>
            <a:p>
              <a:endParaRPr lang="en-US"/>
            </a:p>
          </p:txBody>
        </p:sp>
        <p:sp>
          <p:nvSpPr>
            <p:cNvPr id="56" name="Freeform 53">
              <a:extLst>
                <a:ext uri="{FF2B5EF4-FFF2-40B4-BE49-F238E27FC236}">
                  <a16:creationId xmlns:a16="http://schemas.microsoft.com/office/drawing/2014/main" id="{287D81C9-0337-4AFD-A2A0-D0AB3380F58B}"/>
                </a:ext>
              </a:extLst>
            </p:cNvPr>
            <p:cNvSpPr>
              <a:spLocks/>
            </p:cNvSpPr>
            <p:nvPr/>
          </p:nvSpPr>
          <p:spPr bwMode="ltGray">
            <a:xfrm>
              <a:off x="9984208" y="3140992"/>
              <a:ext cx="115842" cy="378940"/>
            </a:xfrm>
            <a:custGeom>
              <a:avLst/>
              <a:gdLst>
                <a:gd name="T0" fmla="*/ 125 w 125"/>
                <a:gd name="T1" fmla="*/ 0 h 407"/>
                <a:gd name="T2" fmla="*/ 58 w 125"/>
                <a:gd name="T3" fmla="*/ 73 h 407"/>
                <a:gd name="T4" fmla="*/ 0 w 125"/>
                <a:gd name="T5" fmla="*/ 298 h 407"/>
                <a:gd name="T6" fmla="*/ 18 w 125"/>
                <a:gd name="T7" fmla="*/ 407 h 407"/>
                <a:gd name="T8" fmla="*/ 50 w 125"/>
                <a:gd name="T9" fmla="*/ 334 h 407"/>
                <a:gd name="T10" fmla="*/ 46 w 125"/>
                <a:gd name="T11" fmla="*/ 282 h 407"/>
                <a:gd name="T12" fmla="*/ 118 w 125"/>
                <a:gd name="T13" fmla="*/ 72 h 407"/>
                <a:gd name="T14" fmla="*/ 125 w 125"/>
                <a:gd name="T15" fmla="*/ 0 h 40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5" h="407">
                  <a:moveTo>
                    <a:pt x="125" y="0"/>
                  </a:moveTo>
                  <a:cubicBezTo>
                    <a:pt x="99" y="20"/>
                    <a:pt x="77" y="45"/>
                    <a:pt x="58" y="73"/>
                  </a:cubicBezTo>
                  <a:cubicBezTo>
                    <a:pt x="47" y="148"/>
                    <a:pt x="28" y="223"/>
                    <a:pt x="0" y="298"/>
                  </a:cubicBezTo>
                  <a:cubicBezTo>
                    <a:pt x="2" y="338"/>
                    <a:pt x="8" y="374"/>
                    <a:pt x="18" y="407"/>
                  </a:cubicBezTo>
                  <a:cubicBezTo>
                    <a:pt x="30" y="383"/>
                    <a:pt x="40" y="358"/>
                    <a:pt x="50" y="334"/>
                  </a:cubicBezTo>
                  <a:cubicBezTo>
                    <a:pt x="47" y="317"/>
                    <a:pt x="46" y="300"/>
                    <a:pt x="46" y="282"/>
                  </a:cubicBezTo>
                  <a:cubicBezTo>
                    <a:pt x="46" y="193"/>
                    <a:pt x="74" y="124"/>
                    <a:pt x="118" y="72"/>
                  </a:cubicBezTo>
                  <a:cubicBezTo>
                    <a:pt x="121" y="48"/>
                    <a:pt x="123" y="24"/>
                    <a:pt x="125" y="0"/>
                  </a:cubicBezTo>
                </a:path>
              </a:pathLst>
            </a:custGeom>
            <a:solidFill>
              <a:schemeClr val="tx2"/>
            </a:solidFill>
            <a:ln>
              <a:noFill/>
            </a:ln>
          </p:spPr>
          <p:txBody>
            <a:bodyPr vert="horz" wrap="square" lIns="91440" tIns="45720" rIns="91440" bIns="45720" numCol="1" anchor="t" anchorCtr="0" compatLnSpc="1">
              <a:prstTxWarp prst="textNoShape">
                <a:avLst/>
              </a:prstTxWarp>
            </a:bodyPr>
            <a:lstStyle/>
            <a:p>
              <a:endParaRPr lang="en-US"/>
            </a:p>
          </p:txBody>
        </p:sp>
        <p:sp>
          <p:nvSpPr>
            <p:cNvPr id="57" name="Freeform 54">
              <a:extLst>
                <a:ext uri="{FF2B5EF4-FFF2-40B4-BE49-F238E27FC236}">
                  <a16:creationId xmlns:a16="http://schemas.microsoft.com/office/drawing/2014/main" id="{AB3408BD-4314-4919-A8B1-2D1777695D42}"/>
                </a:ext>
              </a:extLst>
            </p:cNvPr>
            <p:cNvSpPr>
              <a:spLocks/>
            </p:cNvSpPr>
            <p:nvPr/>
          </p:nvSpPr>
          <p:spPr bwMode="ltGray">
            <a:xfrm>
              <a:off x="9917452" y="3512077"/>
              <a:ext cx="53013" cy="115842"/>
            </a:xfrm>
            <a:custGeom>
              <a:avLst/>
              <a:gdLst>
                <a:gd name="T0" fmla="*/ 29 w 57"/>
                <a:gd name="T1" fmla="*/ 0 h 123"/>
                <a:gd name="T2" fmla="*/ 0 w 57"/>
                <a:gd name="T3" fmla="*/ 58 h 123"/>
                <a:gd name="T4" fmla="*/ 30 w 57"/>
                <a:gd name="T5" fmla="*/ 123 h 123"/>
                <a:gd name="T6" fmla="*/ 57 w 57"/>
                <a:gd name="T7" fmla="*/ 75 h 123"/>
                <a:gd name="T8" fmla="*/ 33 w 57"/>
                <a:gd name="T9" fmla="*/ 15 h 123"/>
                <a:gd name="T10" fmla="*/ 29 w 57"/>
                <a:gd name="T11" fmla="*/ 0 h 123"/>
              </a:gdLst>
              <a:ahLst/>
              <a:cxnLst>
                <a:cxn ang="0">
                  <a:pos x="T0" y="T1"/>
                </a:cxn>
                <a:cxn ang="0">
                  <a:pos x="T2" y="T3"/>
                </a:cxn>
                <a:cxn ang="0">
                  <a:pos x="T4" y="T5"/>
                </a:cxn>
                <a:cxn ang="0">
                  <a:pos x="T6" y="T7"/>
                </a:cxn>
                <a:cxn ang="0">
                  <a:pos x="T8" y="T9"/>
                </a:cxn>
                <a:cxn ang="0">
                  <a:pos x="T10" y="T11"/>
                </a:cxn>
              </a:cxnLst>
              <a:rect l="0" t="0" r="r" b="b"/>
              <a:pathLst>
                <a:path w="57" h="123">
                  <a:moveTo>
                    <a:pt x="29" y="0"/>
                  </a:moveTo>
                  <a:cubicBezTo>
                    <a:pt x="20" y="20"/>
                    <a:pt x="10" y="39"/>
                    <a:pt x="0" y="58"/>
                  </a:cubicBezTo>
                  <a:cubicBezTo>
                    <a:pt x="8" y="81"/>
                    <a:pt x="19" y="103"/>
                    <a:pt x="30" y="123"/>
                  </a:cubicBezTo>
                  <a:cubicBezTo>
                    <a:pt x="39" y="107"/>
                    <a:pt x="48" y="91"/>
                    <a:pt x="57" y="75"/>
                  </a:cubicBezTo>
                  <a:cubicBezTo>
                    <a:pt x="48" y="56"/>
                    <a:pt x="40" y="36"/>
                    <a:pt x="33" y="15"/>
                  </a:cubicBezTo>
                  <a:cubicBezTo>
                    <a:pt x="32" y="10"/>
                    <a:pt x="30" y="5"/>
                    <a:pt x="29" y="0"/>
                  </a:cubicBezTo>
                </a:path>
              </a:pathLst>
            </a:custGeom>
            <a:solidFill>
              <a:schemeClr val="tx2"/>
            </a:solidFill>
            <a:ln>
              <a:noFill/>
            </a:ln>
          </p:spPr>
          <p:txBody>
            <a:bodyPr vert="horz" wrap="square" lIns="91440" tIns="45720" rIns="91440" bIns="45720" numCol="1" anchor="t" anchorCtr="0" compatLnSpc="1">
              <a:prstTxWarp prst="textNoShape">
                <a:avLst/>
              </a:prstTxWarp>
            </a:bodyPr>
            <a:lstStyle/>
            <a:p>
              <a:endParaRPr lang="en-US"/>
            </a:p>
          </p:txBody>
        </p:sp>
        <p:sp>
          <p:nvSpPr>
            <p:cNvPr id="58" name="Freeform 55">
              <a:extLst>
                <a:ext uri="{FF2B5EF4-FFF2-40B4-BE49-F238E27FC236}">
                  <a16:creationId xmlns:a16="http://schemas.microsoft.com/office/drawing/2014/main" id="{166F51EE-2D7D-4D5A-B1EB-1F61311668D7}"/>
                </a:ext>
              </a:extLst>
            </p:cNvPr>
            <p:cNvSpPr>
              <a:spLocks/>
            </p:cNvSpPr>
            <p:nvPr/>
          </p:nvSpPr>
          <p:spPr bwMode="ltGray">
            <a:xfrm>
              <a:off x="8837575" y="1947237"/>
              <a:ext cx="952256" cy="479073"/>
            </a:xfrm>
            <a:custGeom>
              <a:avLst/>
              <a:gdLst>
                <a:gd name="T0" fmla="*/ 81 w 1025"/>
                <a:gd name="T1" fmla="*/ 0 h 515"/>
                <a:gd name="T2" fmla="*/ 0 w 1025"/>
                <a:gd name="T3" fmla="*/ 3 h 515"/>
                <a:gd name="T4" fmla="*/ 4 w 1025"/>
                <a:gd name="T5" fmla="*/ 61 h 515"/>
                <a:gd name="T6" fmla="*/ 81 w 1025"/>
                <a:gd name="T7" fmla="*/ 59 h 515"/>
                <a:gd name="T8" fmla="*/ 219 w 1025"/>
                <a:gd name="T9" fmla="*/ 68 h 515"/>
                <a:gd name="T10" fmla="*/ 981 w 1025"/>
                <a:gd name="T11" fmla="*/ 515 h 515"/>
                <a:gd name="T12" fmla="*/ 1025 w 1025"/>
                <a:gd name="T13" fmla="*/ 476 h 515"/>
                <a:gd name="T14" fmla="*/ 227 w 1025"/>
                <a:gd name="T15" fmla="*/ 10 h 515"/>
                <a:gd name="T16" fmla="*/ 81 w 1025"/>
                <a:gd name="T17" fmla="*/ 0 h 5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25" h="515">
                  <a:moveTo>
                    <a:pt x="81" y="0"/>
                  </a:moveTo>
                  <a:cubicBezTo>
                    <a:pt x="54" y="0"/>
                    <a:pt x="27" y="1"/>
                    <a:pt x="0" y="3"/>
                  </a:cubicBezTo>
                  <a:cubicBezTo>
                    <a:pt x="4" y="61"/>
                    <a:pt x="4" y="61"/>
                    <a:pt x="4" y="61"/>
                  </a:cubicBezTo>
                  <a:cubicBezTo>
                    <a:pt x="30" y="59"/>
                    <a:pt x="55" y="58"/>
                    <a:pt x="81" y="59"/>
                  </a:cubicBezTo>
                  <a:cubicBezTo>
                    <a:pt x="127" y="59"/>
                    <a:pt x="174" y="62"/>
                    <a:pt x="219" y="68"/>
                  </a:cubicBezTo>
                  <a:cubicBezTo>
                    <a:pt x="491" y="106"/>
                    <a:pt x="755" y="261"/>
                    <a:pt x="981" y="515"/>
                  </a:cubicBezTo>
                  <a:cubicBezTo>
                    <a:pt x="1025" y="476"/>
                    <a:pt x="1025" y="476"/>
                    <a:pt x="1025" y="476"/>
                  </a:cubicBezTo>
                  <a:cubicBezTo>
                    <a:pt x="789" y="211"/>
                    <a:pt x="514" y="50"/>
                    <a:pt x="227" y="10"/>
                  </a:cubicBezTo>
                  <a:cubicBezTo>
                    <a:pt x="179" y="3"/>
                    <a:pt x="130" y="0"/>
                    <a:pt x="81" y="0"/>
                  </a:cubicBezTo>
                </a:path>
              </a:pathLst>
            </a:custGeom>
            <a:solidFill>
              <a:schemeClr val="tx2"/>
            </a:solidFill>
            <a:ln>
              <a:noFill/>
            </a:ln>
          </p:spPr>
          <p:txBody>
            <a:bodyPr vert="horz" wrap="square" lIns="91440" tIns="45720" rIns="91440" bIns="45720" numCol="1" anchor="t" anchorCtr="0" compatLnSpc="1">
              <a:prstTxWarp prst="textNoShape">
                <a:avLst/>
              </a:prstTxWarp>
            </a:bodyPr>
            <a:lstStyle/>
            <a:p>
              <a:endParaRPr lang="en-US"/>
            </a:p>
          </p:txBody>
        </p:sp>
        <p:sp>
          <p:nvSpPr>
            <p:cNvPr id="59" name="Freeform 56">
              <a:extLst>
                <a:ext uri="{FF2B5EF4-FFF2-40B4-BE49-F238E27FC236}">
                  <a16:creationId xmlns:a16="http://schemas.microsoft.com/office/drawing/2014/main" id="{CB134F71-978F-4107-B1F2-29B7481C42BA}"/>
                </a:ext>
              </a:extLst>
            </p:cNvPr>
            <p:cNvSpPr>
              <a:spLocks noEditPoints="1"/>
            </p:cNvSpPr>
            <p:nvPr/>
          </p:nvSpPr>
          <p:spPr bwMode="ltGray">
            <a:xfrm>
              <a:off x="8099331" y="5110296"/>
              <a:ext cx="1170195" cy="1032756"/>
            </a:xfrm>
            <a:custGeom>
              <a:avLst/>
              <a:gdLst>
                <a:gd name="T0" fmla="*/ 0 w 1257"/>
                <a:gd name="T1" fmla="*/ 483 h 1110"/>
                <a:gd name="T2" fmla="*/ 34 w 1257"/>
                <a:gd name="T3" fmla="*/ 690 h 1110"/>
                <a:gd name="T4" fmla="*/ 601 w 1257"/>
                <a:gd name="T5" fmla="*/ 1110 h 1110"/>
                <a:gd name="T6" fmla="*/ 811 w 1257"/>
                <a:gd name="T7" fmla="*/ 1076 h 1110"/>
                <a:gd name="T8" fmla="*/ 813 w 1257"/>
                <a:gd name="T9" fmla="*/ 1075 h 1110"/>
                <a:gd name="T10" fmla="*/ 792 w 1257"/>
                <a:gd name="T11" fmla="*/ 1020 h 1110"/>
                <a:gd name="T12" fmla="*/ 602 w 1257"/>
                <a:gd name="T13" fmla="*/ 1051 h 1110"/>
                <a:gd name="T14" fmla="*/ 89 w 1257"/>
                <a:gd name="T15" fmla="*/ 672 h 1110"/>
                <a:gd name="T16" fmla="*/ 59 w 1257"/>
                <a:gd name="T17" fmla="*/ 484 h 1110"/>
                <a:gd name="T18" fmla="*/ 0 w 1257"/>
                <a:gd name="T19" fmla="*/ 483 h 1110"/>
                <a:gd name="T20" fmla="*/ 1001 w 1257"/>
                <a:gd name="T21" fmla="*/ 0 h 1110"/>
                <a:gd name="T22" fmla="*/ 967 w 1257"/>
                <a:gd name="T23" fmla="*/ 47 h 1110"/>
                <a:gd name="T24" fmla="*/ 1160 w 1257"/>
                <a:gd name="T25" fmla="*/ 325 h 1110"/>
                <a:gd name="T26" fmla="*/ 1184 w 1257"/>
                <a:gd name="T27" fmla="*/ 588 h 1110"/>
                <a:gd name="T28" fmla="*/ 1242 w 1257"/>
                <a:gd name="T29" fmla="*/ 597 h 1110"/>
                <a:gd name="T30" fmla="*/ 1216 w 1257"/>
                <a:gd name="T31" fmla="*/ 307 h 1110"/>
                <a:gd name="T32" fmla="*/ 1001 w 1257"/>
                <a:gd name="T33" fmla="*/ 0 h 1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57" h="1110">
                  <a:moveTo>
                    <a:pt x="0" y="483"/>
                  </a:moveTo>
                  <a:cubicBezTo>
                    <a:pt x="0" y="551"/>
                    <a:pt x="11" y="620"/>
                    <a:pt x="34" y="690"/>
                  </a:cubicBezTo>
                  <a:cubicBezTo>
                    <a:pt x="128" y="982"/>
                    <a:pt x="364" y="1110"/>
                    <a:pt x="601" y="1110"/>
                  </a:cubicBezTo>
                  <a:cubicBezTo>
                    <a:pt x="672" y="1110"/>
                    <a:pt x="743" y="1098"/>
                    <a:pt x="811" y="1076"/>
                  </a:cubicBezTo>
                  <a:cubicBezTo>
                    <a:pt x="813" y="1075"/>
                    <a:pt x="813" y="1075"/>
                    <a:pt x="813" y="1075"/>
                  </a:cubicBezTo>
                  <a:cubicBezTo>
                    <a:pt x="792" y="1020"/>
                    <a:pt x="792" y="1020"/>
                    <a:pt x="792" y="1020"/>
                  </a:cubicBezTo>
                  <a:cubicBezTo>
                    <a:pt x="731" y="1040"/>
                    <a:pt x="667" y="1051"/>
                    <a:pt x="602" y="1051"/>
                  </a:cubicBezTo>
                  <a:cubicBezTo>
                    <a:pt x="388" y="1051"/>
                    <a:pt x="175" y="935"/>
                    <a:pt x="89" y="672"/>
                  </a:cubicBezTo>
                  <a:cubicBezTo>
                    <a:pt x="69" y="608"/>
                    <a:pt x="58" y="545"/>
                    <a:pt x="59" y="484"/>
                  </a:cubicBezTo>
                  <a:cubicBezTo>
                    <a:pt x="0" y="483"/>
                    <a:pt x="0" y="483"/>
                    <a:pt x="0" y="483"/>
                  </a:cubicBezTo>
                  <a:moveTo>
                    <a:pt x="1001" y="0"/>
                  </a:moveTo>
                  <a:cubicBezTo>
                    <a:pt x="967" y="47"/>
                    <a:pt x="967" y="47"/>
                    <a:pt x="967" y="47"/>
                  </a:cubicBezTo>
                  <a:cubicBezTo>
                    <a:pt x="1057" y="113"/>
                    <a:pt x="1122" y="206"/>
                    <a:pt x="1160" y="325"/>
                  </a:cubicBezTo>
                  <a:cubicBezTo>
                    <a:pt x="1189" y="415"/>
                    <a:pt x="1198" y="504"/>
                    <a:pt x="1184" y="588"/>
                  </a:cubicBezTo>
                  <a:cubicBezTo>
                    <a:pt x="1242" y="597"/>
                    <a:pt x="1242" y="597"/>
                    <a:pt x="1242" y="597"/>
                  </a:cubicBezTo>
                  <a:cubicBezTo>
                    <a:pt x="1257" y="504"/>
                    <a:pt x="1248" y="406"/>
                    <a:pt x="1216" y="307"/>
                  </a:cubicBezTo>
                  <a:cubicBezTo>
                    <a:pt x="1174" y="176"/>
                    <a:pt x="1101" y="73"/>
                    <a:pt x="1001" y="0"/>
                  </a:cubicBezTo>
                </a:path>
              </a:pathLst>
            </a:custGeom>
            <a:solidFill>
              <a:schemeClr val="tx2"/>
            </a:solidFill>
            <a:ln>
              <a:noFill/>
            </a:ln>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504564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Why Can’t I Buy One Policy that Covers Everything?</a:t>
            </a:r>
          </a:p>
        </p:txBody>
      </p:sp>
      <p:sp>
        <p:nvSpPr>
          <p:cNvPr id="2" name="Rectangle 2"/>
          <p:cNvSpPr>
            <a:spLocks noChangeArrowheads="1"/>
          </p:cNvSpPr>
          <p:nvPr/>
        </p:nvSpPr>
        <p:spPr bwMode="auto">
          <a:xfrm>
            <a:off x="1538268" y="909023"/>
            <a:ext cx="184155" cy="3682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155" tIns="45577" rIns="91155" bIns="45577" numCol="1" anchor="ctr" anchorCtr="0" compatLnSpc="1">
            <a:prstTxWarp prst="textNoShape">
              <a:avLst/>
            </a:prstTxWarp>
            <a:spAutoFit/>
          </a:bodyPr>
          <a:lstStyle/>
          <a:p>
            <a:endParaRPr lang="en-US" sz="1795"/>
          </a:p>
        </p:txBody>
      </p:sp>
      <p:sp>
        <p:nvSpPr>
          <p:cNvPr id="39" name="Freeform 39"/>
          <p:cNvSpPr>
            <a:spLocks/>
          </p:cNvSpPr>
          <p:nvPr/>
        </p:nvSpPr>
        <p:spPr bwMode="ltGray">
          <a:xfrm>
            <a:off x="2286000" y="2362200"/>
            <a:ext cx="1903236" cy="1624459"/>
          </a:xfrm>
          <a:custGeom>
            <a:avLst/>
            <a:gdLst>
              <a:gd name="T0" fmla="*/ 810 w 1080"/>
              <a:gd name="T1" fmla="*/ 0 h 938"/>
              <a:gd name="T2" fmla="*/ 270 w 1080"/>
              <a:gd name="T3" fmla="*/ 0 h 938"/>
              <a:gd name="T4" fmla="*/ 134 w 1080"/>
              <a:gd name="T5" fmla="*/ 234 h 938"/>
              <a:gd name="T6" fmla="*/ 0 w 1080"/>
              <a:gd name="T7" fmla="*/ 468 h 938"/>
              <a:gd name="T8" fmla="*/ 134 w 1080"/>
              <a:gd name="T9" fmla="*/ 704 h 938"/>
              <a:gd name="T10" fmla="*/ 270 w 1080"/>
              <a:gd name="T11" fmla="*/ 938 h 938"/>
              <a:gd name="T12" fmla="*/ 810 w 1080"/>
              <a:gd name="T13" fmla="*/ 938 h 938"/>
              <a:gd name="T14" fmla="*/ 946 w 1080"/>
              <a:gd name="T15" fmla="*/ 704 h 938"/>
              <a:gd name="T16" fmla="*/ 1080 w 1080"/>
              <a:gd name="T17" fmla="*/ 468 h 938"/>
              <a:gd name="T18" fmla="*/ 946 w 1080"/>
              <a:gd name="T19" fmla="*/ 234 h 938"/>
              <a:gd name="T20" fmla="*/ 810 w 1080"/>
              <a:gd name="T21" fmla="*/ 0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0" h="938">
                <a:moveTo>
                  <a:pt x="810" y="0"/>
                </a:moveTo>
                <a:lnTo>
                  <a:pt x="270" y="0"/>
                </a:lnTo>
                <a:lnTo>
                  <a:pt x="134" y="234"/>
                </a:lnTo>
                <a:lnTo>
                  <a:pt x="0" y="468"/>
                </a:lnTo>
                <a:lnTo>
                  <a:pt x="134" y="704"/>
                </a:lnTo>
                <a:lnTo>
                  <a:pt x="270" y="938"/>
                </a:lnTo>
                <a:lnTo>
                  <a:pt x="810" y="938"/>
                </a:lnTo>
                <a:lnTo>
                  <a:pt x="946" y="704"/>
                </a:lnTo>
                <a:lnTo>
                  <a:pt x="1080" y="468"/>
                </a:lnTo>
                <a:lnTo>
                  <a:pt x="946" y="234"/>
                </a:lnTo>
                <a:lnTo>
                  <a:pt x="810" y="0"/>
                </a:lnTo>
                <a:close/>
              </a:path>
            </a:pathLst>
          </a:custGeom>
          <a:solidFill>
            <a:schemeClr val="accent2"/>
          </a:solidFill>
          <a:ln w="57150" cap="flat" cmpd="sng" algn="ctr">
            <a:solidFill>
              <a:schemeClr val="bg1"/>
            </a:solidFill>
            <a:prstDash val="solid"/>
            <a:round/>
            <a:headEnd type="none" w="med" len="med"/>
            <a:tailEnd type="none" w="med" len="med"/>
          </a:ln>
          <a:effectLst/>
        </p:spPr>
        <p:txBody>
          <a:bodyPr vert="horz" wrap="none" lIns="68367" tIns="34183" rIns="68367" bIns="34183" numCol="1" rtlCol="0" anchor="ctr" anchorCtr="0" compatLnSpc="1">
            <a:prstTxWarp prst="textNoShape">
              <a:avLst/>
            </a:prstTxWarp>
          </a:bodyPr>
          <a:lstStyle/>
          <a:p>
            <a:pPr algn="ctr">
              <a:lnSpc>
                <a:spcPct val="90000"/>
              </a:lnSpc>
              <a:spcBef>
                <a:spcPts val="451"/>
              </a:spcBef>
            </a:pPr>
            <a:br>
              <a:rPr lang="en-US" sz="2000" dirty="0">
                <a:solidFill>
                  <a:schemeClr val="bg1"/>
                </a:solidFill>
                <a:ea typeface="Tahoma" panose="020B0604030504040204" pitchFamily="34" charset="0"/>
                <a:cs typeface="Tahoma" panose="020B0604030504040204" pitchFamily="34" charset="0"/>
              </a:rPr>
            </a:br>
            <a:r>
              <a:rPr lang="en-US" sz="2000" dirty="0">
                <a:solidFill>
                  <a:schemeClr val="bg1"/>
                </a:solidFill>
                <a:ea typeface="Tahoma" panose="020B0604030504040204" pitchFamily="34" charset="0"/>
                <a:cs typeface="Tahoma" panose="020B0604030504040204" pitchFamily="34" charset="0"/>
              </a:rPr>
              <a:t>Union </a:t>
            </a:r>
            <a:br>
              <a:rPr lang="en-US" sz="2000" dirty="0">
                <a:solidFill>
                  <a:schemeClr val="bg1"/>
                </a:solidFill>
                <a:ea typeface="Tahoma" panose="020B0604030504040204" pitchFamily="34" charset="0"/>
                <a:cs typeface="Tahoma" panose="020B0604030504040204" pitchFamily="34" charset="0"/>
              </a:rPr>
            </a:br>
            <a:r>
              <a:rPr lang="en-US" sz="2000" dirty="0">
                <a:solidFill>
                  <a:schemeClr val="bg1"/>
                </a:solidFill>
                <a:ea typeface="Tahoma" panose="020B0604030504040204" pitchFamily="34" charset="0"/>
                <a:cs typeface="Tahoma" panose="020B0604030504040204" pitchFamily="34" charset="0"/>
              </a:rPr>
              <a:t>Liability/</a:t>
            </a:r>
          </a:p>
          <a:p>
            <a:pPr algn="ctr">
              <a:lnSpc>
                <a:spcPct val="90000"/>
              </a:lnSpc>
              <a:spcBef>
                <a:spcPts val="451"/>
              </a:spcBef>
            </a:pPr>
            <a:r>
              <a:rPr lang="en-US" sz="2000" dirty="0" err="1">
                <a:solidFill>
                  <a:schemeClr val="bg1"/>
                </a:solidFill>
                <a:ea typeface="Tahoma" panose="020B0604030504040204" pitchFamily="34" charset="0"/>
                <a:cs typeface="Tahoma" panose="020B0604030504040204" pitchFamily="34" charset="0"/>
              </a:rPr>
              <a:t>D&amp;O</a:t>
            </a:r>
            <a:r>
              <a:rPr lang="en-US" sz="2000" dirty="0">
                <a:solidFill>
                  <a:schemeClr val="bg1"/>
                </a:solidFill>
                <a:ea typeface="Tahoma" panose="020B0604030504040204" pitchFamily="34" charset="0"/>
                <a:cs typeface="Tahoma" panose="020B0604030504040204" pitchFamily="34" charset="0"/>
              </a:rPr>
              <a:t> </a:t>
            </a:r>
          </a:p>
        </p:txBody>
      </p:sp>
      <p:sp>
        <p:nvSpPr>
          <p:cNvPr id="40" name="Freeform 7"/>
          <p:cNvSpPr>
            <a:spLocks/>
          </p:cNvSpPr>
          <p:nvPr/>
        </p:nvSpPr>
        <p:spPr bwMode="ltGray">
          <a:xfrm>
            <a:off x="838200" y="3200400"/>
            <a:ext cx="1905000" cy="1624458"/>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bg2"/>
          </a:solidFill>
          <a:ln w="57150" cap="flat" cmpd="sng" algn="ctr">
            <a:solidFill>
              <a:schemeClr val="bg1"/>
            </a:solidFill>
            <a:prstDash val="solid"/>
            <a:round/>
            <a:headEnd type="none" w="med" len="med"/>
            <a:tailEnd type="none" w="med" len="med"/>
          </a:ln>
          <a:effectLst/>
        </p:spPr>
        <p:txBody>
          <a:bodyPr vert="horz" wrap="none" lIns="68367" tIns="34183" rIns="68367" bIns="34183" numCol="1" rtlCol="0" anchor="ctr" anchorCtr="0" compatLnSpc="1">
            <a:prstTxWarp prst="textNoShape">
              <a:avLst/>
            </a:prstTxWarp>
          </a:bodyPr>
          <a:lstStyle/>
          <a:p>
            <a:pPr algn="ctr">
              <a:lnSpc>
                <a:spcPct val="90000"/>
              </a:lnSpc>
              <a:spcBef>
                <a:spcPts val="451"/>
              </a:spcBef>
            </a:pPr>
            <a:r>
              <a:rPr lang="en-US" sz="2000" dirty="0">
                <a:solidFill>
                  <a:schemeClr val="bg1"/>
                </a:solidFill>
                <a:ea typeface="Tahoma" panose="020B0604030504040204" pitchFamily="34" charset="0"/>
                <a:cs typeface="Tahoma" panose="020B0604030504040204" pitchFamily="34" charset="0"/>
              </a:rPr>
              <a:t>Commercial</a:t>
            </a:r>
            <a:br>
              <a:rPr lang="en-US" sz="2000" dirty="0">
                <a:solidFill>
                  <a:schemeClr val="bg1"/>
                </a:solidFill>
                <a:ea typeface="Tahoma" panose="020B0604030504040204" pitchFamily="34" charset="0"/>
                <a:cs typeface="Tahoma" panose="020B0604030504040204" pitchFamily="34" charset="0"/>
              </a:rPr>
            </a:br>
            <a:r>
              <a:rPr lang="en-US" sz="2000" dirty="0">
                <a:solidFill>
                  <a:schemeClr val="bg1"/>
                </a:solidFill>
                <a:ea typeface="Tahoma" panose="020B0604030504040204" pitchFamily="34" charset="0"/>
                <a:cs typeface="Tahoma" panose="020B0604030504040204" pitchFamily="34" charset="0"/>
              </a:rPr>
              <a:t>Insurance</a:t>
            </a:r>
          </a:p>
        </p:txBody>
      </p:sp>
      <p:sp>
        <p:nvSpPr>
          <p:cNvPr id="41" name="Freeform 39"/>
          <p:cNvSpPr>
            <a:spLocks/>
          </p:cNvSpPr>
          <p:nvPr/>
        </p:nvSpPr>
        <p:spPr bwMode="ltGray">
          <a:xfrm>
            <a:off x="6643170" y="3236787"/>
            <a:ext cx="1903236" cy="1624459"/>
          </a:xfrm>
          <a:custGeom>
            <a:avLst/>
            <a:gdLst>
              <a:gd name="T0" fmla="*/ 810 w 1080"/>
              <a:gd name="T1" fmla="*/ 0 h 938"/>
              <a:gd name="T2" fmla="*/ 270 w 1080"/>
              <a:gd name="T3" fmla="*/ 0 h 938"/>
              <a:gd name="T4" fmla="*/ 134 w 1080"/>
              <a:gd name="T5" fmla="*/ 234 h 938"/>
              <a:gd name="T6" fmla="*/ 0 w 1080"/>
              <a:gd name="T7" fmla="*/ 468 h 938"/>
              <a:gd name="T8" fmla="*/ 134 w 1080"/>
              <a:gd name="T9" fmla="*/ 704 h 938"/>
              <a:gd name="T10" fmla="*/ 270 w 1080"/>
              <a:gd name="T11" fmla="*/ 938 h 938"/>
              <a:gd name="T12" fmla="*/ 810 w 1080"/>
              <a:gd name="T13" fmla="*/ 938 h 938"/>
              <a:gd name="T14" fmla="*/ 946 w 1080"/>
              <a:gd name="T15" fmla="*/ 704 h 938"/>
              <a:gd name="T16" fmla="*/ 1080 w 1080"/>
              <a:gd name="T17" fmla="*/ 468 h 938"/>
              <a:gd name="T18" fmla="*/ 946 w 1080"/>
              <a:gd name="T19" fmla="*/ 234 h 938"/>
              <a:gd name="T20" fmla="*/ 810 w 1080"/>
              <a:gd name="T21" fmla="*/ 0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0" h="938">
                <a:moveTo>
                  <a:pt x="810" y="0"/>
                </a:moveTo>
                <a:lnTo>
                  <a:pt x="270" y="0"/>
                </a:lnTo>
                <a:lnTo>
                  <a:pt x="134" y="234"/>
                </a:lnTo>
                <a:lnTo>
                  <a:pt x="0" y="468"/>
                </a:lnTo>
                <a:lnTo>
                  <a:pt x="134" y="704"/>
                </a:lnTo>
                <a:lnTo>
                  <a:pt x="270" y="938"/>
                </a:lnTo>
                <a:lnTo>
                  <a:pt x="810" y="938"/>
                </a:lnTo>
                <a:lnTo>
                  <a:pt x="946" y="704"/>
                </a:lnTo>
                <a:lnTo>
                  <a:pt x="1080" y="468"/>
                </a:lnTo>
                <a:lnTo>
                  <a:pt x="946" y="234"/>
                </a:lnTo>
                <a:lnTo>
                  <a:pt x="810" y="0"/>
                </a:lnTo>
                <a:close/>
              </a:path>
            </a:pathLst>
          </a:custGeom>
          <a:solidFill>
            <a:schemeClr val="accent4"/>
          </a:solidFill>
          <a:ln w="57150" cap="flat" cmpd="sng" algn="ctr">
            <a:solidFill>
              <a:schemeClr val="bg1"/>
            </a:solidFill>
            <a:prstDash val="solid"/>
            <a:round/>
            <a:headEnd type="none" w="med" len="med"/>
            <a:tailEnd type="none" w="med" len="med"/>
          </a:ln>
          <a:effectLst/>
        </p:spPr>
        <p:txBody>
          <a:bodyPr vert="horz" wrap="none" lIns="68367" tIns="34183" rIns="68367" bIns="34183" numCol="1" rtlCol="0" anchor="ctr" anchorCtr="0" compatLnSpc="1">
            <a:prstTxWarp prst="textNoShape">
              <a:avLst/>
            </a:prstTxWarp>
          </a:bodyPr>
          <a:lstStyle/>
          <a:p>
            <a:pPr algn="ctr">
              <a:lnSpc>
                <a:spcPct val="90000"/>
              </a:lnSpc>
              <a:spcBef>
                <a:spcPts val="451"/>
              </a:spcBef>
            </a:pPr>
            <a:r>
              <a:rPr lang="en-US" sz="2000" dirty="0">
                <a:solidFill>
                  <a:schemeClr val="bg1"/>
                </a:solidFill>
                <a:ea typeface="Tahoma" panose="020B0604030504040204" pitchFamily="34" charset="0"/>
                <a:cs typeface="Tahoma" panose="020B0604030504040204" pitchFamily="34" charset="0"/>
              </a:rPr>
              <a:t>Fiduciary</a:t>
            </a:r>
            <a:br>
              <a:rPr lang="en-US" sz="2000" dirty="0">
                <a:solidFill>
                  <a:schemeClr val="bg1"/>
                </a:solidFill>
                <a:ea typeface="Tahoma" panose="020B0604030504040204" pitchFamily="34" charset="0"/>
                <a:cs typeface="Tahoma" panose="020B0604030504040204" pitchFamily="34" charset="0"/>
              </a:rPr>
            </a:br>
            <a:r>
              <a:rPr lang="en-US" sz="2000" dirty="0">
                <a:solidFill>
                  <a:schemeClr val="bg1"/>
                </a:solidFill>
                <a:ea typeface="Tahoma" panose="020B0604030504040204" pitchFamily="34" charset="0"/>
                <a:cs typeface="Tahoma" panose="020B0604030504040204" pitchFamily="34" charset="0"/>
              </a:rPr>
              <a:t>Liability</a:t>
            </a:r>
          </a:p>
        </p:txBody>
      </p:sp>
      <p:sp>
        <p:nvSpPr>
          <p:cNvPr id="42" name="Freeform 7"/>
          <p:cNvSpPr>
            <a:spLocks/>
          </p:cNvSpPr>
          <p:nvPr/>
        </p:nvSpPr>
        <p:spPr bwMode="ltGray">
          <a:xfrm>
            <a:off x="3733800" y="3200400"/>
            <a:ext cx="1905000" cy="1624458"/>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3"/>
          </a:solidFill>
          <a:ln w="57150" cap="flat" cmpd="sng" algn="ctr">
            <a:solidFill>
              <a:schemeClr val="bg1"/>
            </a:solidFill>
            <a:prstDash val="solid"/>
            <a:round/>
            <a:headEnd type="none" w="med" len="med"/>
            <a:tailEnd type="none" w="med" len="med"/>
          </a:ln>
          <a:effectLst/>
        </p:spPr>
        <p:txBody>
          <a:bodyPr vert="horz" wrap="none" lIns="68367" tIns="34183" rIns="68367" bIns="34183" numCol="1" rtlCol="0" anchor="ctr" anchorCtr="0" compatLnSpc="1">
            <a:prstTxWarp prst="textNoShape">
              <a:avLst/>
            </a:prstTxWarp>
          </a:bodyPr>
          <a:lstStyle/>
          <a:p>
            <a:pPr algn="ctr">
              <a:lnSpc>
                <a:spcPct val="90000"/>
              </a:lnSpc>
              <a:spcBef>
                <a:spcPts val="451"/>
              </a:spcBef>
            </a:pPr>
            <a:r>
              <a:rPr lang="en-US" sz="2000" dirty="0">
                <a:solidFill>
                  <a:schemeClr val="bg1"/>
                </a:solidFill>
                <a:ea typeface="Tahoma" panose="020B0604030504040204" pitchFamily="34" charset="0"/>
                <a:cs typeface="Tahoma" panose="020B0604030504040204" pitchFamily="34" charset="0"/>
              </a:rPr>
              <a:t>Student</a:t>
            </a:r>
            <a:br>
              <a:rPr lang="en-US" sz="2000" dirty="0">
                <a:solidFill>
                  <a:schemeClr val="bg1"/>
                </a:solidFill>
                <a:ea typeface="Tahoma" panose="020B0604030504040204" pitchFamily="34" charset="0"/>
                <a:cs typeface="Tahoma" panose="020B0604030504040204" pitchFamily="34" charset="0"/>
              </a:rPr>
            </a:br>
            <a:r>
              <a:rPr lang="en-US" sz="2000" dirty="0">
                <a:solidFill>
                  <a:schemeClr val="bg1"/>
                </a:solidFill>
                <a:ea typeface="Tahoma" panose="020B0604030504040204" pitchFamily="34" charset="0"/>
                <a:cs typeface="Tahoma" panose="020B0604030504040204" pitchFamily="34" charset="0"/>
              </a:rPr>
              <a:t>Accident</a:t>
            </a:r>
          </a:p>
        </p:txBody>
      </p:sp>
      <p:sp>
        <p:nvSpPr>
          <p:cNvPr id="43" name="Freeform 7"/>
          <p:cNvSpPr>
            <a:spLocks/>
          </p:cNvSpPr>
          <p:nvPr/>
        </p:nvSpPr>
        <p:spPr bwMode="ltGray">
          <a:xfrm>
            <a:off x="8089206" y="2436687"/>
            <a:ext cx="1905000" cy="1624458"/>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5"/>
          </a:solidFill>
          <a:ln w="57150" cap="flat" cmpd="sng" algn="ctr">
            <a:solidFill>
              <a:schemeClr val="bg1"/>
            </a:solidFill>
            <a:prstDash val="solid"/>
            <a:round/>
            <a:headEnd type="none" w="med" len="med"/>
            <a:tailEnd type="none" w="med" len="med"/>
          </a:ln>
          <a:effectLst/>
        </p:spPr>
        <p:txBody>
          <a:bodyPr vert="horz" wrap="none" lIns="68367" tIns="34183" rIns="68367" bIns="34183" numCol="1" rtlCol="0" anchor="ctr" anchorCtr="0" compatLnSpc="1">
            <a:prstTxWarp prst="textNoShape">
              <a:avLst/>
            </a:prstTxWarp>
          </a:bodyPr>
          <a:lstStyle/>
          <a:p>
            <a:pPr algn="ctr">
              <a:lnSpc>
                <a:spcPct val="90000"/>
              </a:lnSpc>
              <a:spcBef>
                <a:spcPts val="451"/>
              </a:spcBef>
            </a:pPr>
            <a:r>
              <a:rPr lang="en-US" sz="2000" dirty="0">
                <a:solidFill>
                  <a:schemeClr val="bg1"/>
                </a:solidFill>
                <a:ea typeface="Tahoma" panose="020B0604030504040204" pitchFamily="34" charset="0"/>
                <a:cs typeface="Tahoma" panose="020B0604030504040204" pitchFamily="34" charset="0"/>
              </a:rPr>
              <a:t>ERISA/</a:t>
            </a:r>
            <a:br>
              <a:rPr lang="en-US" sz="2000" dirty="0">
                <a:solidFill>
                  <a:schemeClr val="bg1"/>
                </a:solidFill>
                <a:ea typeface="Tahoma" panose="020B0604030504040204" pitchFamily="34" charset="0"/>
                <a:cs typeface="Tahoma" panose="020B0604030504040204" pitchFamily="34" charset="0"/>
              </a:rPr>
            </a:br>
            <a:r>
              <a:rPr lang="en-US" sz="2000" dirty="0">
                <a:solidFill>
                  <a:schemeClr val="bg1"/>
                </a:solidFill>
                <a:ea typeface="Tahoma" panose="020B0604030504040204" pitchFamily="34" charset="0"/>
                <a:cs typeface="Tahoma" panose="020B0604030504040204" pitchFamily="34" charset="0"/>
              </a:rPr>
              <a:t>Fidelity Bonds</a:t>
            </a:r>
          </a:p>
        </p:txBody>
      </p:sp>
      <p:sp>
        <p:nvSpPr>
          <p:cNvPr id="10" name="Freeform 7">
            <a:extLst>
              <a:ext uri="{FF2B5EF4-FFF2-40B4-BE49-F238E27FC236}">
                <a16:creationId xmlns:a16="http://schemas.microsoft.com/office/drawing/2014/main" id="{C4039E62-C6CA-42CC-8C32-0D789101A3C6}"/>
              </a:ext>
            </a:extLst>
          </p:cNvPr>
          <p:cNvSpPr>
            <a:spLocks/>
          </p:cNvSpPr>
          <p:nvPr/>
        </p:nvSpPr>
        <p:spPr bwMode="ltGray">
          <a:xfrm>
            <a:off x="9550776" y="3212529"/>
            <a:ext cx="1905002" cy="1624458"/>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6"/>
          </a:solidFill>
          <a:ln w="57150" cap="flat" cmpd="sng" algn="ctr">
            <a:solidFill>
              <a:schemeClr val="bg1"/>
            </a:solidFill>
            <a:prstDash val="solid"/>
            <a:round/>
            <a:headEnd type="none" w="med" len="med"/>
            <a:tailEnd type="none" w="med" len="med"/>
          </a:ln>
          <a:effectLst/>
        </p:spPr>
        <p:txBody>
          <a:bodyPr vert="horz" wrap="none" lIns="68367" tIns="34183" rIns="68367" bIns="34183" numCol="1" rtlCol="0" anchor="ctr" anchorCtr="0" compatLnSpc="1">
            <a:prstTxWarp prst="textNoShape">
              <a:avLst/>
            </a:prstTxWarp>
          </a:bodyPr>
          <a:lstStyle/>
          <a:p>
            <a:pPr algn="ctr">
              <a:lnSpc>
                <a:spcPct val="90000"/>
              </a:lnSpc>
              <a:spcBef>
                <a:spcPts val="451"/>
              </a:spcBef>
            </a:pPr>
            <a:r>
              <a:rPr lang="en-US" sz="2000" dirty="0">
                <a:solidFill>
                  <a:schemeClr val="bg1"/>
                </a:solidFill>
                <a:ea typeface="Tahoma" panose="020B0604030504040204" pitchFamily="34" charset="0"/>
                <a:cs typeface="Tahoma" panose="020B0604030504040204" pitchFamily="34" charset="0"/>
              </a:rPr>
              <a:t>Cyber </a:t>
            </a:r>
            <a:br>
              <a:rPr lang="en-US" sz="2000" dirty="0">
                <a:solidFill>
                  <a:schemeClr val="bg1"/>
                </a:solidFill>
                <a:ea typeface="Tahoma" panose="020B0604030504040204" pitchFamily="34" charset="0"/>
                <a:cs typeface="Tahoma" panose="020B0604030504040204" pitchFamily="34" charset="0"/>
              </a:rPr>
            </a:br>
            <a:r>
              <a:rPr lang="en-US" sz="2000" dirty="0">
                <a:solidFill>
                  <a:schemeClr val="bg1"/>
                </a:solidFill>
                <a:ea typeface="Tahoma" panose="020B0604030504040204" pitchFamily="34" charset="0"/>
                <a:cs typeface="Tahoma" panose="020B0604030504040204" pitchFamily="34" charset="0"/>
              </a:rPr>
              <a:t>Liability</a:t>
            </a:r>
          </a:p>
        </p:txBody>
      </p:sp>
      <p:sp>
        <p:nvSpPr>
          <p:cNvPr id="11" name="Rectangle 6">
            <a:extLst>
              <a:ext uri="{FF2B5EF4-FFF2-40B4-BE49-F238E27FC236}">
                <a16:creationId xmlns:a16="http://schemas.microsoft.com/office/drawing/2014/main" id="{3B0067C8-B5E9-4FC2-B76D-387B8551E931}"/>
              </a:ext>
            </a:extLst>
          </p:cNvPr>
          <p:cNvSpPr>
            <a:spLocks noChangeArrowheads="1"/>
          </p:cNvSpPr>
          <p:nvPr/>
        </p:nvSpPr>
        <p:spPr bwMode="gray">
          <a:xfrm>
            <a:off x="19010" y="5806570"/>
            <a:ext cx="12153979" cy="497105"/>
          </a:xfrm>
          <a:prstGeom prst="rect">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wrap="square" lIns="364619" tIns="63808" rIns="364619" bIns="63808" anchor="ctr" anchorCtr="1">
            <a:spAutoFit/>
          </a:bodyPr>
          <a:lstStyle/>
          <a:p>
            <a:pPr algn="ctr" eaLnBrk="0" hangingPunct="0">
              <a:spcBef>
                <a:spcPct val="10000"/>
              </a:spcBef>
            </a:pPr>
            <a:r>
              <a:rPr lang="en-US" sz="2393" dirty="0">
                <a:solidFill>
                  <a:schemeClr val="bg1"/>
                </a:solidFill>
                <a:ea typeface="Tahoma" panose="020B0604030504040204" pitchFamily="34" charset="0"/>
                <a:cs typeface="Tahoma" panose="020B0604030504040204" pitchFamily="34" charset="0"/>
              </a:rPr>
              <a:t>Make sure you have an insurance broker who understands your risk!</a:t>
            </a:r>
          </a:p>
        </p:txBody>
      </p:sp>
      <p:sp>
        <p:nvSpPr>
          <p:cNvPr id="13" name="Freeform 7">
            <a:extLst>
              <a:ext uri="{FF2B5EF4-FFF2-40B4-BE49-F238E27FC236}">
                <a16:creationId xmlns:a16="http://schemas.microsoft.com/office/drawing/2014/main" id="{01CFED26-9F60-4BA8-B4EE-0C22FF8D5BB5}"/>
              </a:ext>
            </a:extLst>
          </p:cNvPr>
          <p:cNvSpPr>
            <a:spLocks/>
          </p:cNvSpPr>
          <p:nvPr/>
        </p:nvSpPr>
        <p:spPr bwMode="ltGray">
          <a:xfrm>
            <a:off x="5205694" y="2424558"/>
            <a:ext cx="1905002" cy="1624458"/>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1"/>
          </a:solidFill>
          <a:ln w="57150" cap="flat" cmpd="sng" algn="ctr">
            <a:solidFill>
              <a:schemeClr val="bg1"/>
            </a:solidFill>
            <a:prstDash val="solid"/>
            <a:round/>
            <a:headEnd type="none" w="med" len="med"/>
            <a:tailEnd type="none" w="med" len="med"/>
          </a:ln>
          <a:effectLst/>
        </p:spPr>
        <p:txBody>
          <a:bodyPr vert="horz" wrap="none" lIns="68367" tIns="34183" rIns="68367" bIns="34183" numCol="1" rtlCol="0" anchor="ctr" anchorCtr="0" compatLnSpc="1">
            <a:prstTxWarp prst="textNoShape">
              <a:avLst/>
            </a:prstTxWarp>
          </a:bodyPr>
          <a:lstStyle/>
          <a:p>
            <a:pPr algn="ctr">
              <a:lnSpc>
                <a:spcPct val="90000"/>
              </a:lnSpc>
              <a:spcBef>
                <a:spcPts val="451"/>
              </a:spcBef>
            </a:pPr>
            <a:r>
              <a:rPr lang="en-US" sz="2000" dirty="0">
                <a:solidFill>
                  <a:schemeClr val="bg1"/>
                </a:solidFill>
                <a:ea typeface="Tahoma" panose="020B0604030504040204" pitchFamily="34" charset="0"/>
                <a:cs typeface="Tahoma" panose="020B0604030504040204" pitchFamily="34" charset="0"/>
              </a:rPr>
              <a:t>Workplace</a:t>
            </a:r>
            <a:br>
              <a:rPr lang="en-US" sz="2000" dirty="0">
                <a:solidFill>
                  <a:schemeClr val="bg1"/>
                </a:solidFill>
                <a:ea typeface="Tahoma" panose="020B0604030504040204" pitchFamily="34" charset="0"/>
                <a:cs typeface="Tahoma" panose="020B0604030504040204" pitchFamily="34" charset="0"/>
              </a:rPr>
            </a:br>
            <a:r>
              <a:rPr lang="en-US" sz="2000" dirty="0">
                <a:solidFill>
                  <a:schemeClr val="bg1"/>
                </a:solidFill>
                <a:ea typeface="Tahoma" panose="020B0604030504040204" pitchFamily="34" charset="0"/>
                <a:cs typeface="Tahoma" panose="020B0604030504040204" pitchFamily="34" charset="0"/>
              </a:rPr>
              <a:t>Violence</a:t>
            </a:r>
          </a:p>
        </p:txBody>
      </p:sp>
    </p:spTree>
    <p:custDataLst>
      <p:tags r:id="rId1"/>
    </p:custDataLst>
    <p:extLst>
      <p:ext uri="{BB962C8B-B14F-4D97-AF65-F5344CB8AC3E}">
        <p14:creationId xmlns:p14="http://schemas.microsoft.com/office/powerpoint/2010/main" val="9275360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 </a:t>
            </a:r>
          </a:p>
        </p:txBody>
      </p:sp>
      <p:sp>
        <p:nvSpPr>
          <p:cNvPr id="13" name="Text Placeholder 12"/>
          <p:cNvSpPr>
            <a:spLocks noGrp="1"/>
          </p:cNvSpPr>
          <p:nvPr>
            <p:ph type="body" sz="quarter" idx="11"/>
          </p:nvPr>
        </p:nvSpPr>
        <p:spPr/>
        <p:txBody>
          <a:bodyPr/>
          <a:lstStyle/>
          <a:p>
            <a:r>
              <a:rPr lang="en-US" dirty="0"/>
              <a:t>Property</a:t>
            </a:r>
          </a:p>
          <a:p>
            <a:r>
              <a:rPr lang="en-US" dirty="0"/>
              <a:t>Liability</a:t>
            </a:r>
          </a:p>
          <a:p>
            <a:r>
              <a:rPr lang="en-US" dirty="0"/>
              <a:t>Crime</a:t>
            </a:r>
          </a:p>
          <a:p>
            <a:r>
              <a:rPr lang="en-US" dirty="0"/>
              <a:t>Auto Liability</a:t>
            </a:r>
          </a:p>
          <a:p>
            <a:r>
              <a:rPr lang="en-US" dirty="0"/>
              <a:t>Inland Marine</a:t>
            </a:r>
          </a:p>
          <a:p>
            <a:r>
              <a:rPr lang="en-US" dirty="0"/>
              <a:t>Umbrella</a:t>
            </a:r>
          </a:p>
        </p:txBody>
      </p:sp>
      <p:sp>
        <p:nvSpPr>
          <p:cNvPr id="14" name="Freeform 7"/>
          <p:cNvSpPr>
            <a:spLocks/>
          </p:cNvSpPr>
          <p:nvPr/>
        </p:nvSpPr>
        <p:spPr bwMode="ltGray">
          <a:xfrm>
            <a:off x="9425152" y="1387015"/>
            <a:ext cx="1262646" cy="1095616"/>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4">
              <a:lumMod val="20000"/>
              <a:lumOff val="80000"/>
            </a:schemeClr>
          </a:solidFill>
          <a:ln w="57150" cap="flat" cmpd="sng" algn="ctr">
            <a:solidFill>
              <a:schemeClr val="bg1"/>
            </a:solid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497" b="1" dirty="0">
                <a:solidFill>
                  <a:schemeClr val="bg1"/>
                </a:solidFill>
              </a:rPr>
              <a:t> </a:t>
            </a:r>
          </a:p>
        </p:txBody>
      </p:sp>
      <p:sp>
        <p:nvSpPr>
          <p:cNvPr id="15" name="Freeform 14"/>
          <p:cNvSpPr>
            <a:spLocks/>
          </p:cNvSpPr>
          <p:nvPr/>
        </p:nvSpPr>
        <p:spPr bwMode="ltGray">
          <a:xfrm>
            <a:off x="10285000" y="533639"/>
            <a:ext cx="1584146" cy="1374586"/>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bg2"/>
          </a:solidFill>
          <a:ln w="57150" cap="flat" cmpd="sng" algn="ctr">
            <a:no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594" b="1" dirty="0">
                <a:solidFill>
                  <a:schemeClr val="bg1"/>
                </a:solidFill>
              </a:rPr>
              <a:t>Commercial</a:t>
            </a:r>
            <a:br>
              <a:rPr lang="en-US" sz="1594" b="1" dirty="0">
                <a:solidFill>
                  <a:schemeClr val="bg1"/>
                </a:solidFill>
              </a:rPr>
            </a:br>
            <a:r>
              <a:rPr lang="en-US" sz="1594" b="1" dirty="0">
                <a:solidFill>
                  <a:schemeClr val="bg1"/>
                </a:solidFill>
              </a:rPr>
              <a:t>Insurance</a:t>
            </a:r>
            <a:endParaRPr lang="en-US" sz="1594" dirty="0">
              <a:solidFill>
                <a:schemeClr val="bg1"/>
              </a:solidFill>
            </a:endParaRPr>
          </a:p>
        </p:txBody>
      </p:sp>
      <p:sp>
        <p:nvSpPr>
          <p:cNvPr id="16" name="Freeform 15"/>
          <p:cNvSpPr>
            <a:spLocks/>
          </p:cNvSpPr>
          <p:nvPr/>
        </p:nvSpPr>
        <p:spPr bwMode="ltGray">
          <a:xfrm>
            <a:off x="10363873" y="1934823"/>
            <a:ext cx="1262646" cy="1095616"/>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4">
              <a:lumMod val="20000"/>
              <a:lumOff val="80000"/>
            </a:schemeClr>
          </a:solidFill>
          <a:ln w="57150" cap="flat" cmpd="sng" algn="ctr">
            <a:solidFill>
              <a:schemeClr val="bg1"/>
            </a:solid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497" b="1" dirty="0">
                <a:solidFill>
                  <a:schemeClr val="bg1"/>
                </a:solidFill>
              </a:rPr>
              <a:t> </a:t>
            </a:r>
          </a:p>
        </p:txBody>
      </p:sp>
      <p:sp>
        <p:nvSpPr>
          <p:cNvPr id="19" name="Freeform 18"/>
          <p:cNvSpPr>
            <a:spLocks/>
          </p:cNvSpPr>
          <p:nvPr/>
        </p:nvSpPr>
        <p:spPr bwMode="ltGray">
          <a:xfrm>
            <a:off x="10382377" y="3030439"/>
            <a:ext cx="1262646" cy="1095616"/>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4">
              <a:lumMod val="20000"/>
              <a:lumOff val="80000"/>
            </a:schemeClr>
          </a:solidFill>
          <a:ln w="57150" cap="flat" cmpd="sng" algn="ctr">
            <a:solidFill>
              <a:schemeClr val="bg1"/>
            </a:solid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497" b="1" dirty="0">
                <a:solidFill>
                  <a:schemeClr val="bg1"/>
                </a:solidFill>
              </a:rPr>
              <a:t> </a:t>
            </a:r>
          </a:p>
        </p:txBody>
      </p:sp>
      <p:sp>
        <p:nvSpPr>
          <p:cNvPr id="24" name="Freeform 7"/>
          <p:cNvSpPr>
            <a:spLocks/>
          </p:cNvSpPr>
          <p:nvPr/>
        </p:nvSpPr>
        <p:spPr bwMode="ltGray">
          <a:xfrm>
            <a:off x="9425152" y="3604845"/>
            <a:ext cx="1262646" cy="1095616"/>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4">
              <a:lumMod val="20000"/>
              <a:lumOff val="80000"/>
            </a:schemeClr>
          </a:solidFill>
          <a:ln w="57150" cap="flat" cmpd="sng" algn="ctr">
            <a:solidFill>
              <a:schemeClr val="bg1"/>
            </a:solid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497" b="1" dirty="0">
                <a:solidFill>
                  <a:schemeClr val="bg1"/>
                </a:solidFill>
              </a:rPr>
              <a:t> </a:t>
            </a:r>
          </a:p>
        </p:txBody>
      </p:sp>
      <p:sp>
        <p:nvSpPr>
          <p:cNvPr id="10" name="Freeform 7">
            <a:extLst>
              <a:ext uri="{FF2B5EF4-FFF2-40B4-BE49-F238E27FC236}">
                <a16:creationId xmlns:a16="http://schemas.microsoft.com/office/drawing/2014/main" id="{9D54AFF5-567E-456F-BDE3-6970A4CC12F6}"/>
              </a:ext>
            </a:extLst>
          </p:cNvPr>
          <p:cNvSpPr>
            <a:spLocks/>
          </p:cNvSpPr>
          <p:nvPr/>
        </p:nvSpPr>
        <p:spPr bwMode="ltGray">
          <a:xfrm>
            <a:off x="10363873" y="4153852"/>
            <a:ext cx="1262646" cy="1095615"/>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4">
              <a:lumMod val="20000"/>
              <a:lumOff val="80000"/>
            </a:schemeClr>
          </a:solidFill>
          <a:ln w="57150" cap="flat" cmpd="sng" algn="ctr">
            <a:solidFill>
              <a:schemeClr val="bg1"/>
            </a:solid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497" b="1" dirty="0">
                <a:solidFill>
                  <a:schemeClr val="bg1"/>
                </a:solidFill>
              </a:rPr>
              <a:t> </a:t>
            </a:r>
          </a:p>
        </p:txBody>
      </p:sp>
      <p:sp>
        <p:nvSpPr>
          <p:cNvPr id="11" name="Title 1">
            <a:extLst>
              <a:ext uri="{FF2B5EF4-FFF2-40B4-BE49-F238E27FC236}">
                <a16:creationId xmlns:a16="http://schemas.microsoft.com/office/drawing/2014/main" id="{4412F819-C0E5-452F-BCD4-ADD132179E66}"/>
              </a:ext>
            </a:extLst>
          </p:cNvPr>
          <p:cNvSpPr txBox="1">
            <a:spLocks/>
          </p:cNvSpPr>
          <p:nvPr/>
        </p:nvSpPr>
        <p:spPr>
          <a:xfrm>
            <a:off x="398823" y="390508"/>
            <a:ext cx="11774167" cy="1321430"/>
          </a:xfrm>
          <a:prstGeom prst="rect">
            <a:avLst/>
          </a:prstGeom>
        </p:spPr>
        <p:txBody>
          <a:bodyPr vert="horz" lIns="91155" tIns="45577" rIns="91155" bIns="45577" rtlCol="0" anchor="t"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388" dirty="0"/>
              <a:t>Commercial Insurance</a:t>
            </a:r>
            <a:br>
              <a:rPr lang="en-US" sz="4388" dirty="0"/>
            </a:br>
            <a:r>
              <a:rPr lang="en-US" sz="2394" i="1" dirty="0"/>
              <a:t>What is covered?</a:t>
            </a:r>
          </a:p>
        </p:txBody>
      </p:sp>
      <p:sp>
        <p:nvSpPr>
          <p:cNvPr id="2" name="Freeform 7">
            <a:extLst>
              <a:ext uri="{FF2B5EF4-FFF2-40B4-BE49-F238E27FC236}">
                <a16:creationId xmlns:a16="http://schemas.microsoft.com/office/drawing/2014/main" id="{F879F85F-BD45-5AF9-6141-2EA3C19EEC9B}"/>
              </a:ext>
            </a:extLst>
          </p:cNvPr>
          <p:cNvSpPr>
            <a:spLocks/>
          </p:cNvSpPr>
          <p:nvPr/>
        </p:nvSpPr>
        <p:spPr bwMode="ltGray">
          <a:xfrm>
            <a:off x="10351173" y="5228746"/>
            <a:ext cx="1262646" cy="1095615"/>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4">
              <a:lumMod val="20000"/>
              <a:lumOff val="80000"/>
            </a:schemeClr>
          </a:solidFill>
          <a:ln w="57150" cap="flat" cmpd="sng" algn="ctr">
            <a:solidFill>
              <a:schemeClr val="bg1"/>
            </a:solid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497" b="1" dirty="0">
                <a:solidFill>
                  <a:schemeClr val="bg1"/>
                </a:solidFill>
              </a:rPr>
              <a:t> </a:t>
            </a:r>
          </a:p>
        </p:txBody>
      </p:sp>
    </p:spTree>
    <p:custDataLst>
      <p:tags r:id="rId1"/>
    </p:custDataLst>
    <p:extLst>
      <p:ext uri="{BB962C8B-B14F-4D97-AF65-F5344CB8AC3E}">
        <p14:creationId xmlns:p14="http://schemas.microsoft.com/office/powerpoint/2010/main" val="19752656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 </a:t>
            </a:r>
            <a:endParaRPr lang="en-US" dirty="0"/>
          </a:p>
        </p:txBody>
      </p:sp>
      <p:sp>
        <p:nvSpPr>
          <p:cNvPr id="13" name="Text Placeholder 12"/>
          <p:cNvSpPr>
            <a:spLocks noGrp="1"/>
          </p:cNvSpPr>
          <p:nvPr>
            <p:ph type="body" sz="quarter" idx="11"/>
          </p:nvPr>
        </p:nvSpPr>
        <p:spPr>
          <a:xfrm>
            <a:off x="255267" y="1605907"/>
            <a:ext cx="8955197" cy="4785630"/>
          </a:xfrm>
        </p:spPr>
        <p:txBody>
          <a:bodyPr/>
          <a:lstStyle/>
          <a:p>
            <a:r>
              <a:rPr lang="en-US" b="1">
                <a:solidFill>
                  <a:schemeClr val="accent5"/>
                </a:solidFill>
              </a:rPr>
              <a:t>Property insurance </a:t>
            </a:r>
            <a:r>
              <a:rPr lang="en-US"/>
              <a:t>offers protection against loss or damage caused by fire, windstorm, hail, lightning, explosion, vandalism, riot or civil commotion or other causes of loss as described in the policy forms.</a:t>
            </a:r>
          </a:p>
          <a:p>
            <a:r>
              <a:rPr lang="en-US" b="1">
                <a:solidFill>
                  <a:schemeClr val="accent5"/>
                </a:solidFill>
              </a:rPr>
              <a:t>Liability Insurance </a:t>
            </a:r>
            <a:r>
              <a:rPr lang="en-US"/>
              <a:t>affords protection to the Insured from claims alleging damages for bodily injury or property damage due to an accident or occurrence on owned or rented premises or claims that arise from union business operations.</a:t>
            </a:r>
          </a:p>
          <a:p>
            <a:r>
              <a:rPr lang="en-US" b="1">
                <a:solidFill>
                  <a:schemeClr val="accent5"/>
                </a:solidFill>
              </a:rPr>
              <a:t>Commercial crime </a:t>
            </a:r>
            <a:r>
              <a:rPr lang="en-US"/>
              <a:t>coverage includes employee theft and regular theft. </a:t>
            </a:r>
          </a:p>
          <a:p>
            <a:endParaRPr lang="en-US"/>
          </a:p>
          <a:p>
            <a:pPr marL="0" indent="0">
              <a:buNone/>
            </a:pPr>
            <a:endParaRPr lang="en-US" dirty="0"/>
          </a:p>
        </p:txBody>
      </p:sp>
      <p:sp>
        <p:nvSpPr>
          <p:cNvPr id="11" name="Title 1">
            <a:extLst>
              <a:ext uri="{FF2B5EF4-FFF2-40B4-BE49-F238E27FC236}">
                <a16:creationId xmlns:a16="http://schemas.microsoft.com/office/drawing/2014/main" id="{4412F819-C0E5-452F-BCD4-ADD132179E66}"/>
              </a:ext>
            </a:extLst>
          </p:cNvPr>
          <p:cNvSpPr txBox="1">
            <a:spLocks/>
          </p:cNvSpPr>
          <p:nvPr/>
        </p:nvSpPr>
        <p:spPr>
          <a:xfrm>
            <a:off x="398823" y="390508"/>
            <a:ext cx="11774167" cy="1321430"/>
          </a:xfrm>
          <a:prstGeom prst="rect">
            <a:avLst/>
          </a:prstGeom>
        </p:spPr>
        <p:txBody>
          <a:bodyPr vert="horz" lIns="91155" tIns="45577" rIns="91155" bIns="45577" rtlCol="0" anchor="t"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388" dirty="0"/>
              <a:t>Commercial Insurance</a:t>
            </a:r>
            <a:br>
              <a:rPr lang="en-US" sz="4388" dirty="0"/>
            </a:br>
            <a:endParaRPr lang="en-US" sz="2394" i="1" dirty="0"/>
          </a:p>
        </p:txBody>
      </p:sp>
      <p:sp>
        <p:nvSpPr>
          <p:cNvPr id="2" name="Freeform 7">
            <a:extLst>
              <a:ext uri="{FF2B5EF4-FFF2-40B4-BE49-F238E27FC236}">
                <a16:creationId xmlns:a16="http://schemas.microsoft.com/office/drawing/2014/main" id="{218B40E6-3A82-D122-4B4B-25D33D88C653}"/>
              </a:ext>
            </a:extLst>
          </p:cNvPr>
          <p:cNvSpPr>
            <a:spLocks/>
          </p:cNvSpPr>
          <p:nvPr/>
        </p:nvSpPr>
        <p:spPr bwMode="ltGray">
          <a:xfrm>
            <a:off x="9425152" y="1387015"/>
            <a:ext cx="1262646" cy="1095616"/>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4">
              <a:lumMod val="20000"/>
              <a:lumOff val="80000"/>
            </a:schemeClr>
          </a:solidFill>
          <a:ln w="57150" cap="flat" cmpd="sng" algn="ctr">
            <a:solidFill>
              <a:schemeClr val="bg1"/>
            </a:solid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497" b="1" dirty="0">
                <a:solidFill>
                  <a:schemeClr val="bg1"/>
                </a:solidFill>
              </a:rPr>
              <a:t> </a:t>
            </a:r>
          </a:p>
        </p:txBody>
      </p:sp>
      <p:sp>
        <p:nvSpPr>
          <p:cNvPr id="4" name="Freeform 14">
            <a:extLst>
              <a:ext uri="{FF2B5EF4-FFF2-40B4-BE49-F238E27FC236}">
                <a16:creationId xmlns:a16="http://schemas.microsoft.com/office/drawing/2014/main" id="{697AAB4B-B637-D7B9-A228-D4D9BE883793}"/>
              </a:ext>
            </a:extLst>
          </p:cNvPr>
          <p:cNvSpPr>
            <a:spLocks/>
          </p:cNvSpPr>
          <p:nvPr/>
        </p:nvSpPr>
        <p:spPr bwMode="ltGray">
          <a:xfrm>
            <a:off x="10285000" y="533639"/>
            <a:ext cx="1584146" cy="1374586"/>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bg2"/>
          </a:solidFill>
          <a:ln w="57150" cap="flat" cmpd="sng" algn="ctr">
            <a:no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594" b="1" dirty="0">
                <a:solidFill>
                  <a:schemeClr val="bg1"/>
                </a:solidFill>
              </a:rPr>
              <a:t>Commercial</a:t>
            </a:r>
            <a:br>
              <a:rPr lang="en-US" sz="1594" b="1" dirty="0">
                <a:solidFill>
                  <a:schemeClr val="bg1"/>
                </a:solidFill>
              </a:rPr>
            </a:br>
            <a:r>
              <a:rPr lang="en-US" sz="1594" b="1" dirty="0">
                <a:solidFill>
                  <a:schemeClr val="bg1"/>
                </a:solidFill>
              </a:rPr>
              <a:t>Insurance</a:t>
            </a:r>
            <a:endParaRPr lang="en-US" sz="1594" dirty="0">
              <a:solidFill>
                <a:schemeClr val="bg1"/>
              </a:solidFill>
            </a:endParaRPr>
          </a:p>
        </p:txBody>
      </p:sp>
      <p:sp>
        <p:nvSpPr>
          <p:cNvPr id="6" name="Freeform 15">
            <a:extLst>
              <a:ext uri="{FF2B5EF4-FFF2-40B4-BE49-F238E27FC236}">
                <a16:creationId xmlns:a16="http://schemas.microsoft.com/office/drawing/2014/main" id="{62C3ABDC-FECA-95C6-A2E2-F15669CF3ABE}"/>
              </a:ext>
            </a:extLst>
          </p:cNvPr>
          <p:cNvSpPr>
            <a:spLocks/>
          </p:cNvSpPr>
          <p:nvPr/>
        </p:nvSpPr>
        <p:spPr bwMode="ltGray">
          <a:xfrm>
            <a:off x="10363873" y="1934823"/>
            <a:ext cx="1262646" cy="1095616"/>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4">
              <a:lumMod val="20000"/>
              <a:lumOff val="80000"/>
            </a:schemeClr>
          </a:solidFill>
          <a:ln w="57150" cap="flat" cmpd="sng" algn="ctr">
            <a:solidFill>
              <a:schemeClr val="bg1"/>
            </a:solid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497" b="1" dirty="0">
                <a:solidFill>
                  <a:schemeClr val="bg1"/>
                </a:solidFill>
              </a:rPr>
              <a:t> </a:t>
            </a:r>
          </a:p>
        </p:txBody>
      </p:sp>
      <p:sp>
        <p:nvSpPr>
          <p:cNvPr id="7" name="Freeform 18">
            <a:extLst>
              <a:ext uri="{FF2B5EF4-FFF2-40B4-BE49-F238E27FC236}">
                <a16:creationId xmlns:a16="http://schemas.microsoft.com/office/drawing/2014/main" id="{03E48D43-4381-7F29-9423-FA1A8DD0F310}"/>
              </a:ext>
            </a:extLst>
          </p:cNvPr>
          <p:cNvSpPr>
            <a:spLocks/>
          </p:cNvSpPr>
          <p:nvPr/>
        </p:nvSpPr>
        <p:spPr bwMode="ltGray">
          <a:xfrm>
            <a:off x="10382377" y="3030439"/>
            <a:ext cx="1262646" cy="1095616"/>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4">
              <a:lumMod val="20000"/>
              <a:lumOff val="80000"/>
            </a:schemeClr>
          </a:solidFill>
          <a:ln w="57150" cap="flat" cmpd="sng" algn="ctr">
            <a:solidFill>
              <a:schemeClr val="bg1"/>
            </a:solid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497" b="1" dirty="0">
                <a:solidFill>
                  <a:schemeClr val="bg1"/>
                </a:solidFill>
              </a:rPr>
              <a:t> </a:t>
            </a:r>
          </a:p>
        </p:txBody>
      </p:sp>
      <p:sp>
        <p:nvSpPr>
          <p:cNvPr id="8" name="Freeform 7">
            <a:extLst>
              <a:ext uri="{FF2B5EF4-FFF2-40B4-BE49-F238E27FC236}">
                <a16:creationId xmlns:a16="http://schemas.microsoft.com/office/drawing/2014/main" id="{A8F10ABD-4669-31AB-BE53-FF61F4893575}"/>
              </a:ext>
            </a:extLst>
          </p:cNvPr>
          <p:cNvSpPr>
            <a:spLocks/>
          </p:cNvSpPr>
          <p:nvPr/>
        </p:nvSpPr>
        <p:spPr bwMode="ltGray">
          <a:xfrm>
            <a:off x="9425152" y="3604845"/>
            <a:ext cx="1262646" cy="1095616"/>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4">
              <a:lumMod val="20000"/>
              <a:lumOff val="80000"/>
            </a:schemeClr>
          </a:solidFill>
          <a:ln w="57150" cap="flat" cmpd="sng" algn="ctr">
            <a:solidFill>
              <a:schemeClr val="bg1"/>
            </a:solid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497" b="1" dirty="0">
                <a:solidFill>
                  <a:schemeClr val="bg1"/>
                </a:solidFill>
              </a:rPr>
              <a:t> </a:t>
            </a:r>
          </a:p>
        </p:txBody>
      </p:sp>
      <p:sp>
        <p:nvSpPr>
          <p:cNvPr id="9" name="Freeform 7">
            <a:extLst>
              <a:ext uri="{FF2B5EF4-FFF2-40B4-BE49-F238E27FC236}">
                <a16:creationId xmlns:a16="http://schemas.microsoft.com/office/drawing/2014/main" id="{E0B3EEF4-57B5-72DF-E8C8-DCC7B5CD7D96}"/>
              </a:ext>
            </a:extLst>
          </p:cNvPr>
          <p:cNvSpPr>
            <a:spLocks/>
          </p:cNvSpPr>
          <p:nvPr/>
        </p:nvSpPr>
        <p:spPr bwMode="ltGray">
          <a:xfrm>
            <a:off x="10363873" y="4153852"/>
            <a:ext cx="1262646" cy="1095615"/>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4">
              <a:lumMod val="20000"/>
              <a:lumOff val="80000"/>
            </a:schemeClr>
          </a:solidFill>
          <a:ln w="57150" cap="flat" cmpd="sng" algn="ctr">
            <a:solidFill>
              <a:schemeClr val="bg1"/>
            </a:solid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497" b="1" dirty="0">
                <a:solidFill>
                  <a:schemeClr val="bg1"/>
                </a:solidFill>
              </a:rPr>
              <a:t> </a:t>
            </a:r>
          </a:p>
        </p:txBody>
      </p:sp>
      <p:sp>
        <p:nvSpPr>
          <p:cNvPr id="10" name="Freeform 7">
            <a:extLst>
              <a:ext uri="{FF2B5EF4-FFF2-40B4-BE49-F238E27FC236}">
                <a16:creationId xmlns:a16="http://schemas.microsoft.com/office/drawing/2014/main" id="{938C01A7-BFFF-C91B-226D-B40A2460BA7B}"/>
              </a:ext>
            </a:extLst>
          </p:cNvPr>
          <p:cNvSpPr>
            <a:spLocks/>
          </p:cNvSpPr>
          <p:nvPr/>
        </p:nvSpPr>
        <p:spPr bwMode="ltGray">
          <a:xfrm>
            <a:off x="10351173" y="5228746"/>
            <a:ext cx="1262646" cy="1095615"/>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4">
              <a:lumMod val="20000"/>
              <a:lumOff val="80000"/>
            </a:schemeClr>
          </a:solidFill>
          <a:ln w="57150" cap="flat" cmpd="sng" algn="ctr">
            <a:solidFill>
              <a:schemeClr val="bg1"/>
            </a:solid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497" b="1" dirty="0">
                <a:solidFill>
                  <a:schemeClr val="bg1"/>
                </a:solidFill>
              </a:rPr>
              <a:t> </a:t>
            </a:r>
          </a:p>
        </p:txBody>
      </p:sp>
    </p:spTree>
    <p:custDataLst>
      <p:tags r:id="rId1"/>
    </p:custDataLst>
    <p:extLst>
      <p:ext uri="{BB962C8B-B14F-4D97-AF65-F5344CB8AC3E}">
        <p14:creationId xmlns:p14="http://schemas.microsoft.com/office/powerpoint/2010/main" val="28089701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 </a:t>
            </a:r>
          </a:p>
        </p:txBody>
      </p:sp>
      <p:sp>
        <p:nvSpPr>
          <p:cNvPr id="11" name="Title 1">
            <a:extLst>
              <a:ext uri="{FF2B5EF4-FFF2-40B4-BE49-F238E27FC236}">
                <a16:creationId xmlns:a16="http://schemas.microsoft.com/office/drawing/2014/main" id="{4412F819-C0E5-452F-BCD4-ADD132179E66}"/>
              </a:ext>
            </a:extLst>
          </p:cNvPr>
          <p:cNvSpPr txBox="1">
            <a:spLocks/>
          </p:cNvSpPr>
          <p:nvPr/>
        </p:nvSpPr>
        <p:spPr>
          <a:xfrm>
            <a:off x="398823" y="390508"/>
            <a:ext cx="11774167" cy="1321430"/>
          </a:xfrm>
          <a:prstGeom prst="rect">
            <a:avLst/>
          </a:prstGeom>
        </p:spPr>
        <p:txBody>
          <a:bodyPr vert="horz" lIns="91155" tIns="45577" rIns="91155" bIns="45577" rtlCol="0" anchor="t"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388" dirty="0"/>
              <a:t>Commercial Insurance</a:t>
            </a:r>
            <a:br>
              <a:rPr lang="en-US" sz="4388" dirty="0"/>
            </a:br>
            <a:endParaRPr lang="en-US" sz="2394" i="1" dirty="0"/>
          </a:p>
        </p:txBody>
      </p:sp>
      <p:sp>
        <p:nvSpPr>
          <p:cNvPr id="13" name="Text Placeholder 12"/>
          <p:cNvSpPr>
            <a:spLocks noGrp="1"/>
          </p:cNvSpPr>
          <p:nvPr>
            <p:ph type="body" sz="quarter" idx="11"/>
          </p:nvPr>
        </p:nvSpPr>
        <p:spPr>
          <a:xfrm>
            <a:off x="255264" y="1605907"/>
            <a:ext cx="9877809" cy="4785630"/>
          </a:xfrm>
        </p:spPr>
        <p:txBody>
          <a:bodyPr/>
          <a:lstStyle/>
          <a:p>
            <a:r>
              <a:rPr lang="en-US" b="1" dirty="0">
                <a:solidFill>
                  <a:schemeClr val="accent5"/>
                </a:solidFill>
              </a:rPr>
              <a:t>Commercial auto </a:t>
            </a:r>
            <a:r>
              <a:rPr lang="en-US" dirty="0"/>
              <a:t>protection insurance is </a:t>
            </a:r>
            <a:r>
              <a:rPr lang="en-US"/>
              <a:t>available </a:t>
            </a:r>
            <a:br>
              <a:rPr lang="en-US"/>
            </a:br>
            <a:r>
              <a:rPr lang="en-US"/>
              <a:t>for </a:t>
            </a:r>
            <a:r>
              <a:rPr lang="en-US" dirty="0"/>
              <a:t>vehicles owned by unions, pension and </a:t>
            </a:r>
            <a:r>
              <a:rPr lang="en-US"/>
              <a:t>welfare </a:t>
            </a:r>
            <a:br>
              <a:rPr lang="en-US"/>
            </a:br>
            <a:r>
              <a:rPr lang="en-US"/>
              <a:t>funds</a:t>
            </a:r>
            <a:r>
              <a:rPr lang="en-US" dirty="0"/>
              <a:t>, apprenticeship funds, covering both liability and physical damage</a:t>
            </a:r>
            <a:r>
              <a:rPr lang="en-US" b="1" dirty="0"/>
              <a:t>. </a:t>
            </a:r>
          </a:p>
          <a:p>
            <a:r>
              <a:rPr lang="en-US" b="1" dirty="0">
                <a:solidFill>
                  <a:schemeClr val="accent5"/>
                </a:solidFill>
              </a:rPr>
              <a:t>Inland marine </a:t>
            </a:r>
            <a:r>
              <a:rPr lang="en-US" dirty="0"/>
              <a:t>insurance generally provides broader protection against loss or damage to specific </a:t>
            </a:r>
            <a:r>
              <a:rPr lang="en-US"/>
              <a:t>items </a:t>
            </a:r>
            <a:br>
              <a:rPr lang="en-US"/>
            </a:br>
            <a:r>
              <a:rPr lang="en-US"/>
              <a:t>than </a:t>
            </a:r>
            <a:r>
              <a:rPr lang="en-US" dirty="0"/>
              <a:t>what is provided by commercial </a:t>
            </a:r>
            <a:r>
              <a:rPr lang="en-US"/>
              <a:t>property </a:t>
            </a:r>
            <a:br>
              <a:rPr lang="en-US"/>
            </a:br>
            <a:r>
              <a:rPr lang="en-US"/>
              <a:t>insurance</a:t>
            </a:r>
            <a:r>
              <a:rPr lang="en-US" dirty="0"/>
              <a:t>, could include special equipment</a:t>
            </a:r>
            <a:r>
              <a:rPr lang="en-US"/>
              <a:t>, </a:t>
            </a:r>
            <a:br>
              <a:rPr lang="en-US"/>
            </a:br>
            <a:r>
              <a:rPr lang="en-US"/>
              <a:t>computers</a:t>
            </a:r>
            <a:r>
              <a:rPr lang="en-US" dirty="0"/>
              <a:t>, machinery, valuable papers and more.</a:t>
            </a:r>
          </a:p>
          <a:p>
            <a:r>
              <a:rPr lang="en-US" b="1" dirty="0">
                <a:solidFill>
                  <a:schemeClr val="accent5"/>
                </a:solidFill>
              </a:rPr>
              <a:t>Umbrella</a:t>
            </a:r>
            <a:r>
              <a:rPr lang="en-US" dirty="0">
                <a:solidFill>
                  <a:schemeClr val="accent5"/>
                </a:solidFill>
              </a:rPr>
              <a:t> </a:t>
            </a:r>
            <a:r>
              <a:rPr lang="en-US" dirty="0"/>
              <a:t>insurance provides additional liability coverage.</a:t>
            </a:r>
          </a:p>
          <a:p>
            <a:pPr marL="0" indent="0">
              <a:buNone/>
            </a:pPr>
            <a:endParaRPr lang="en-US" dirty="0"/>
          </a:p>
        </p:txBody>
      </p:sp>
      <p:sp>
        <p:nvSpPr>
          <p:cNvPr id="2" name="Freeform 7">
            <a:extLst>
              <a:ext uri="{FF2B5EF4-FFF2-40B4-BE49-F238E27FC236}">
                <a16:creationId xmlns:a16="http://schemas.microsoft.com/office/drawing/2014/main" id="{96D9A6D5-6379-FE26-5011-937F99134B00}"/>
              </a:ext>
            </a:extLst>
          </p:cNvPr>
          <p:cNvSpPr>
            <a:spLocks/>
          </p:cNvSpPr>
          <p:nvPr/>
        </p:nvSpPr>
        <p:spPr bwMode="ltGray">
          <a:xfrm>
            <a:off x="9425152" y="1387015"/>
            <a:ext cx="1262646" cy="1095616"/>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4">
              <a:lumMod val="20000"/>
              <a:lumOff val="80000"/>
            </a:schemeClr>
          </a:solidFill>
          <a:ln w="57150" cap="flat" cmpd="sng" algn="ctr">
            <a:solidFill>
              <a:schemeClr val="bg1"/>
            </a:solid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497" b="1" dirty="0">
                <a:solidFill>
                  <a:schemeClr val="bg1"/>
                </a:solidFill>
              </a:rPr>
              <a:t> </a:t>
            </a:r>
          </a:p>
        </p:txBody>
      </p:sp>
      <p:sp>
        <p:nvSpPr>
          <p:cNvPr id="4" name="Freeform 14">
            <a:extLst>
              <a:ext uri="{FF2B5EF4-FFF2-40B4-BE49-F238E27FC236}">
                <a16:creationId xmlns:a16="http://schemas.microsoft.com/office/drawing/2014/main" id="{BF28FE48-A44A-380A-65C8-32CB5764EA5E}"/>
              </a:ext>
            </a:extLst>
          </p:cNvPr>
          <p:cNvSpPr>
            <a:spLocks/>
          </p:cNvSpPr>
          <p:nvPr/>
        </p:nvSpPr>
        <p:spPr bwMode="ltGray">
          <a:xfrm>
            <a:off x="10285000" y="533639"/>
            <a:ext cx="1584146" cy="1374586"/>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bg2"/>
          </a:solidFill>
          <a:ln w="57150" cap="flat" cmpd="sng" algn="ctr">
            <a:no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594" b="1" dirty="0">
                <a:solidFill>
                  <a:schemeClr val="bg1"/>
                </a:solidFill>
              </a:rPr>
              <a:t>Commercial</a:t>
            </a:r>
            <a:br>
              <a:rPr lang="en-US" sz="1594" b="1" dirty="0">
                <a:solidFill>
                  <a:schemeClr val="bg1"/>
                </a:solidFill>
              </a:rPr>
            </a:br>
            <a:r>
              <a:rPr lang="en-US" sz="1594" b="1" dirty="0">
                <a:solidFill>
                  <a:schemeClr val="bg1"/>
                </a:solidFill>
              </a:rPr>
              <a:t>Insurance</a:t>
            </a:r>
            <a:endParaRPr lang="en-US" sz="1594" dirty="0">
              <a:solidFill>
                <a:schemeClr val="bg1"/>
              </a:solidFill>
            </a:endParaRPr>
          </a:p>
        </p:txBody>
      </p:sp>
      <p:sp>
        <p:nvSpPr>
          <p:cNvPr id="5" name="Freeform 15">
            <a:extLst>
              <a:ext uri="{FF2B5EF4-FFF2-40B4-BE49-F238E27FC236}">
                <a16:creationId xmlns:a16="http://schemas.microsoft.com/office/drawing/2014/main" id="{62428E1D-E2DD-0890-AAB6-4D9EA8C576AE}"/>
              </a:ext>
            </a:extLst>
          </p:cNvPr>
          <p:cNvSpPr>
            <a:spLocks/>
          </p:cNvSpPr>
          <p:nvPr/>
        </p:nvSpPr>
        <p:spPr bwMode="ltGray">
          <a:xfrm>
            <a:off x="10363873" y="1934823"/>
            <a:ext cx="1262646" cy="1095616"/>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4">
              <a:lumMod val="20000"/>
              <a:lumOff val="80000"/>
            </a:schemeClr>
          </a:solidFill>
          <a:ln w="57150" cap="flat" cmpd="sng" algn="ctr">
            <a:solidFill>
              <a:schemeClr val="bg1"/>
            </a:solid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497" b="1" dirty="0">
                <a:solidFill>
                  <a:schemeClr val="bg1"/>
                </a:solidFill>
              </a:rPr>
              <a:t> </a:t>
            </a:r>
          </a:p>
        </p:txBody>
      </p:sp>
      <p:sp>
        <p:nvSpPr>
          <p:cNvPr id="6" name="Freeform 18">
            <a:extLst>
              <a:ext uri="{FF2B5EF4-FFF2-40B4-BE49-F238E27FC236}">
                <a16:creationId xmlns:a16="http://schemas.microsoft.com/office/drawing/2014/main" id="{12EA33A6-A6B6-D067-360D-B612BDED74AB}"/>
              </a:ext>
            </a:extLst>
          </p:cNvPr>
          <p:cNvSpPr>
            <a:spLocks/>
          </p:cNvSpPr>
          <p:nvPr/>
        </p:nvSpPr>
        <p:spPr bwMode="ltGray">
          <a:xfrm>
            <a:off x="10382377" y="3030439"/>
            <a:ext cx="1262646" cy="1095616"/>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4">
              <a:lumMod val="20000"/>
              <a:lumOff val="80000"/>
            </a:schemeClr>
          </a:solidFill>
          <a:ln w="57150" cap="flat" cmpd="sng" algn="ctr">
            <a:solidFill>
              <a:schemeClr val="bg1"/>
            </a:solid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497" b="1" dirty="0">
                <a:solidFill>
                  <a:schemeClr val="bg1"/>
                </a:solidFill>
              </a:rPr>
              <a:t> </a:t>
            </a:r>
          </a:p>
        </p:txBody>
      </p:sp>
      <p:sp>
        <p:nvSpPr>
          <p:cNvPr id="7" name="Freeform 7">
            <a:extLst>
              <a:ext uri="{FF2B5EF4-FFF2-40B4-BE49-F238E27FC236}">
                <a16:creationId xmlns:a16="http://schemas.microsoft.com/office/drawing/2014/main" id="{A86CEA9D-31B1-D23D-3B89-2E3B67E6B50C}"/>
              </a:ext>
            </a:extLst>
          </p:cNvPr>
          <p:cNvSpPr>
            <a:spLocks/>
          </p:cNvSpPr>
          <p:nvPr/>
        </p:nvSpPr>
        <p:spPr bwMode="ltGray">
          <a:xfrm>
            <a:off x="9425152" y="3604845"/>
            <a:ext cx="1262646" cy="1095616"/>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4">
              <a:lumMod val="20000"/>
              <a:lumOff val="80000"/>
            </a:schemeClr>
          </a:solidFill>
          <a:ln w="57150" cap="flat" cmpd="sng" algn="ctr">
            <a:solidFill>
              <a:schemeClr val="bg1"/>
            </a:solid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497" b="1" dirty="0">
                <a:solidFill>
                  <a:schemeClr val="bg1"/>
                </a:solidFill>
              </a:rPr>
              <a:t> </a:t>
            </a:r>
          </a:p>
        </p:txBody>
      </p:sp>
      <p:sp>
        <p:nvSpPr>
          <p:cNvPr id="8" name="Freeform 7">
            <a:extLst>
              <a:ext uri="{FF2B5EF4-FFF2-40B4-BE49-F238E27FC236}">
                <a16:creationId xmlns:a16="http://schemas.microsoft.com/office/drawing/2014/main" id="{CCE41B2C-B47D-9DD1-8AFF-733A29AF880A}"/>
              </a:ext>
            </a:extLst>
          </p:cNvPr>
          <p:cNvSpPr>
            <a:spLocks/>
          </p:cNvSpPr>
          <p:nvPr/>
        </p:nvSpPr>
        <p:spPr bwMode="ltGray">
          <a:xfrm>
            <a:off x="10363873" y="4153852"/>
            <a:ext cx="1262646" cy="1095615"/>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4">
              <a:lumMod val="20000"/>
              <a:lumOff val="80000"/>
            </a:schemeClr>
          </a:solidFill>
          <a:ln w="57150" cap="flat" cmpd="sng" algn="ctr">
            <a:solidFill>
              <a:schemeClr val="bg1"/>
            </a:solid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497" b="1" dirty="0">
                <a:solidFill>
                  <a:schemeClr val="bg1"/>
                </a:solidFill>
              </a:rPr>
              <a:t> </a:t>
            </a:r>
          </a:p>
        </p:txBody>
      </p:sp>
      <p:sp>
        <p:nvSpPr>
          <p:cNvPr id="9" name="Freeform 7">
            <a:extLst>
              <a:ext uri="{FF2B5EF4-FFF2-40B4-BE49-F238E27FC236}">
                <a16:creationId xmlns:a16="http://schemas.microsoft.com/office/drawing/2014/main" id="{4622893B-AFAB-5754-1F14-F4248D527F5B}"/>
              </a:ext>
            </a:extLst>
          </p:cNvPr>
          <p:cNvSpPr>
            <a:spLocks/>
          </p:cNvSpPr>
          <p:nvPr/>
        </p:nvSpPr>
        <p:spPr bwMode="ltGray">
          <a:xfrm>
            <a:off x="10351173" y="5228746"/>
            <a:ext cx="1262646" cy="1095615"/>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4">
              <a:lumMod val="20000"/>
              <a:lumOff val="80000"/>
            </a:schemeClr>
          </a:solidFill>
          <a:ln w="57150" cap="flat" cmpd="sng" algn="ctr">
            <a:solidFill>
              <a:schemeClr val="bg1"/>
            </a:solid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497" b="1" dirty="0">
                <a:solidFill>
                  <a:schemeClr val="bg1"/>
                </a:solidFill>
              </a:rPr>
              <a:t> </a:t>
            </a:r>
          </a:p>
        </p:txBody>
      </p:sp>
    </p:spTree>
    <p:custDataLst>
      <p:tags r:id="rId1"/>
    </p:custDataLst>
    <p:extLst>
      <p:ext uri="{BB962C8B-B14F-4D97-AF65-F5344CB8AC3E}">
        <p14:creationId xmlns:p14="http://schemas.microsoft.com/office/powerpoint/2010/main" val="28974404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Placeholder 12"/>
          <p:cNvSpPr>
            <a:spLocks noGrp="1"/>
          </p:cNvSpPr>
          <p:nvPr>
            <p:ph type="body" sz="quarter" idx="11"/>
          </p:nvPr>
        </p:nvSpPr>
        <p:spPr>
          <a:xfrm>
            <a:off x="388421" y="1833794"/>
            <a:ext cx="9031160" cy="4785630"/>
          </a:xfrm>
        </p:spPr>
        <p:txBody>
          <a:bodyPr/>
          <a:lstStyle/>
          <a:p>
            <a:r>
              <a:rPr lang="en-US" dirty="0"/>
              <a:t>Protects the training committee and leaders against claims common to operational exposures</a:t>
            </a:r>
          </a:p>
          <a:p>
            <a:r>
              <a:rPr lang="en-US" dirty="0"/>
              <a:t>Provides reimbursement for indemnity, defense, settlement and appeals from claims arising out of those risks</a:t>
            </a:r>
          </a:p>
        </p:txBody>
      </p:sp>
      <p:sp>
        <p:nvSpPr>
          <p:cNvPr id="10" name="Title 1">
            <a:extLst>
              <a:ext uri="{FF2B5EF4-FFF2-40B4-BE49-F238E27FC236}">
                <a16:creationId xmlns:a16="http://schemas.microsoft.com/office/drawing/2014/main" id="{23111B64-C5DF-4AFA-9402-3649AF8DC537}"/>
              </a:ext>
            </a:extLst>
          </p:cNvPr>
          <p:cNvSpPr txBox="1">
            <a:spLocks/>
          </p:cNvSpPr>
          <p:nvPr/>
        </p:nvSpPr>
        <p:spPr>
          <a:xfrm>
            <a:off x="398823" y="390508"/>
            <a:ext cx="11774167" cy="1321430"/>
          </a:xfrm>
          <a:prstGeom prst="rect">
            <a:avLst/>
          </a:prstGeom>
        </p:spPr>
        <p:txBody>
          <a:bodyPr vert="horz" lIns="91155" tIns="45577" rIns="91155" bIns="45577" rtlCol="0" anchor="t"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388" dirty="0"/>
              <a:t>Tailored </a:t>
            </a:r>
            <a:r>
              <a:rPr lang="en-US" sz="4388" dirty="0" err="1"/>
              <a:t>D&amp;O</a:t>
            </a:r>
            <a:r>
              <a:rPr lang="en-US" sz="4388" dirty="0"/>
              <a:t> Policy for JATCs </a:t>
            </a:r>
            <a:br>
              <a:rPr lang="en-US" sz="4388" dirty="0"/>
            </a:br>
            <a:r>
              <a:rPr lang="en-US" sz="4388" dirty="0"/>
              <a:t>Including Educator’s Liability</a:t>
            </a:r>
            <a:endParaRPr lang="en-US" sz="2394" i="1" dirty="0"/>
          </a:p>
        </p:txBody>
      </p:sp>
      <p:grpSp>
        <p:nvGrpSpPr>
          <p:cNvPr id="9" name="Group 8">
            <a:extLst>
              <a:ext uri="{FF2B5EF4-FFF2-40B4-BE49-F238E27FC236}">
                <a16:creationId xmlns:a16="http://schemas.microsoft.com/office/drawing/2014/main" id="{E6E1B1BB-DE43-200C-9C35-C61857674EE8}"/>
              </a:ext>
            </a:extLst>
          </p:cNvPr>
          <p:cNvGrpSpPr/>
          <p:nvPr/>
        </p:nvGrpSpPr>
        <p:grpSpPr>
          <a:xfrm>
            <a:off x="9121606" y="745997"/>
            <a:ext cx="2552709" cy="5578364"/>
            <a:chOff x="9121606" y="745997"/>
            <a:chExt cx="2552709" cy="5578364"/>
          </a:xfrm>
        </p:grpSpPr>
        <p:sp>
          <p:nvSpPr>
            <p:cNvPr id="2" name="Freeform 7">
              <a:extLst>
                <a:ext uri="{FF2B5EF4-FFF2-40B4-BE49-F238E27FC236}">
                  <a16:creationId xmlns:a16="http://schemas.microsoft.com/office/drawing/2014/main" id="{F4D5BCB6-A644-7C7E-D69D-15A232638AB2}"/>
                </a:ext>
              </a:extLst>
            </p:cNvPr>
            <p:cNvSpPr>
              <a:spLocks/>
            </p:cNvSpPr>
            <p:nvPr/>
          </p:nvSpPr>
          <p:spPr bwMode="ltGray">
            <a:xfrm>
              <a:off x="10411669" y="745997"/>
              <a:ext cx="1262646" cy="1095616"/>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4">
                <a:lumMod val="20000"/>
                <a:lumOff val="80000"/>
              </a:schemeClr>
            </a:solidFill>
            <a:ln w="57150" cap="flat" cmpd="sng" algn="ctr">
              <a:solidFill>
                <a:schemeClr val="bg1"/>
              </a:solid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497" b="1" dirty="0">
                  <a:solidFill>
                    <a:schemeClr val="bg1"/>
                  </a:solidFill>
                </a:rPr>
                <a:t> </a:t>
              </a:r>
            </a:p>
          </p:txBody>
        </p:sp>
        <p:sp>
          <p:nvSpPr>
            <p:cNvPr id="3" name="Freeform 14">
              <a:extLst>
                <a:ext uri="{FF2B5EF4-FFF2-40B4-BE49-F238E27FC236}">
                  <a16:creationId xmlns:a16="http://schemas.microsoft.com/office/drawing/2014/main" id="{7165F1B3-0C5E-D72A-4CCF-BF7CCBF5B515}"/>
                </a:ext>
              </a:extLst>
            </p:cNvPr>
            <p:cNvSpPr>
              <a:spLocks/>
            </p:cNvSpPr>
            <p:nvPr/>
          </p:nvSpPr>
          <p:spPr bwMode="ltGray">
            <a:xfrm>
              <a:off x="9121606" y="1154320"/>
              <a:ext cx="1584146" cy="1374586"/>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2"/>
            </a:solidFill>
            <a:ln w="57150" cap="flat" cmpd="sng" algn="ctr">
              <a:no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594" b="1" dirty="0">
                  <a:solidFill>
                    <a:schemeClr val="bg1"/>
                  </a:solidFill>
                </a:rPr>
                <a:t>Union </a:t>
              </a:r>
              <a:br>
                <a:rPr lang="en-US" sz="1594" b="1" dirty="0">
                  <a:solidFill>
                    <a:schemeClr val="bg1"/>
                  </a:solidFill>
                </a:rPr>
              </a:br>
              <a:r>
                <a:rPr lang="en-US" sz="1594" b="1" dirty="0">
                  <a:solidFill>
                    <a:schemeClr val="bg1"/>
                  </a:solidFill>
                </a:rPr>
                <a:t>Liability/ </a:t>
              </a:r>
              <a:br>
                <a:rPr lang="en-US" sz="1594" b="1" dirty="0">
                  <a:solidFill>
                    <a:schemeClr val="bg1"/>
                  </a:solidFill>
                </a:rPr>
              </a:br>
              <a:r>
                <a:rPr lang="en-US" sz="1594" b="1" dirty="0" err="1">
                  <a:solidFill>
                    <a:schemeClr val="bg1"/>
                  </a:solidFill>
                </a:rPr>
                <a:t>D&amp;O</a:t>
              </a:r>
              <a:endParaRPr lang="en-US" sz="1594" b="1" dirty="0">
                <a:solidFill>
                  <a:schemeClr val="bg1"/>
                </a:solidFill>
              </a:endParaRPr>
            </a:p>
          </p:txBody>
        </p:sp>
        <p:sp>
          <p:nvSpPr>
            <p:cNvPr id="4" name="Freeform 15">
              <a:extLst>
                <a:ext uri="{FF2B5EF4-FFF2-40B4-BE49-F238E27FC236}">
                  <a16:creationId xmlns:a16="http://schemas.microsoft.com/office/drawing/2014/main" id="{96A2737F-FCEE-332B-21A5-0433C2E68138}"/>
                </a:ext>
              </a:extLst>
            </p:cNvPr>
            <p:cNvSpPr>
              <a:spLocks/>
            </p:cNvSpPr>
            <p:nvPr/>
          </p:nvSpPr>
          <p:spPr bwMode="ltGray">
            <a:xfrm>
              <a:off x="10363873" y="1934823"/>
              <a:ext cx="1262646" cy="1095616"/>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4">
                <a:lumMod val="20000"/>
                <a:lumOff val="80000"/>
              </a:schemeClr>
            </a:solidFill>
            <a:ln w="57150" cap="flat" cmpd="sng" algn="ctr">
              <a:solidFill>
                <a:schemeClr val="bg1"/>
              </a:solid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497" b="1" dirty="0">
                  <a:solidFill>
                    <a:schemeClr val="bg1"/>
                  </a:solidFill>
                </a:rPr>
                <a:t> </a:t>
              </a:r>
            </a:p>
          </p:txBody>
        </p:sp>
        <p:sp>
          <p:nvSpPr>
            <p:cNvPr id="5" name="Freeform 18">
              <a:extLst>
                <a:ext uri="{FF2B5EF4-FFF2-40B4-BE49-F238E27FC236}">
                  <a16:creationId xmlns:a16="http://schemas.microsoft.com/office/drawing/2014/main" id="{59C1BF80-834D-9AA5-91D1-91E12F23E73F}"/>
                </a:ext>
              </a:extLst>
            </p:cNvPr>
            <p:cNvSpPr>
              <a:spLocks/>
            </p:cNvSpPr>
            <p:nvPr/>
          </p:nvSpPr>
          <p:spPr bwMode="ltGray">
            <a:xfrm>
              <a:off x="10382377" y="3030439"/>
              <a:ext cx="1262646" cy="1095616"/>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4">
                <a:lumMod val="20000"/>
                <a:lumOff val="80000"/>
              </a:schemeClr>
            </a:solidFill>
            <a:ln w="57150" cap="flat" cmpd="sng" algn="ctr">
              <a:solidFill>
                <a:schemeClr val="bg1"/>
              </a:solid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497" b="1" dirty="0">
                  <a:solidFill>
                    <a:schemeClr val="bg1"/>
                  </a:solidFill>
                </a:rPr>
                <a:t> </a:t>
              </a:r>
            </a:p>
          </p:txBody>
        </p:sp>
        <p:sp>
          <p:nvSpPr>
            <p:cNvPr id="6" name="Freeform 7">
              <a:extLst>
                <a:ext uri="{FF2B5EF4-FFF2-40B4-BE49-F238E27FC236}">
                  <a16:creationId xmlns:a16="http://schemas.microsoft.com/office/drawing/2014/main" id="{B46AAB2E-61DA-1983-288D-8E3964A7C4A7}"/>
                </a:ext>
              </a:extLst>
            </p:cNvPr>
            <p:cNvSpPr>
              <a:spLocks/>
            </p:cNvSpPr>
            <p:nvPr/>
          </p:nvSpPr>
          <p:spPr bwMode="ltGray">
            <a:xfrm>
              <a:off x="9425152" y="3604845"/>
              <a:ext cx="1262646" cy="1095616"/>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4">
                <a:lumMod val="20000"/>
                <a:lumOff val="80000"/>
              </a:schemeClr>
            </a:solidFill>
            <a:ln w="57150" cap="flat" cmpd="sng" algn="ctr">
              <a:solidFill>
                <a:schemeClr val="bg1"/>
              </a:solid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497" b="1" dirty="0">
                  <a:solidFill>
                    <a:schemeClr val="bg1"/>
                  </a:solidFill>
                </a:rPr>
                <a:t> </a:t>
              </a:r>
            </a:p>
          </p:txBody>
        </p:sp>
        <p:sp>
          <p:nvSpPr>
            <p:cNvPr id="7" name="Freeform 7">
              <a:extLst>
                <a:ext uri="{FF2B5EF4-FFF2-40B4-BE49-F238E27FC236}">
                  <a16:creationId xmlns:a16="http://schemas.microsoft.com/office/drawing/2014/main" id="{2D0CAC85-E384-C407-474C-4E57158BF82F}"/>
                </a:ext>
              </a:extLst>
            </p:cNvPr>
            <p:cNvSpPr>
              <a:spLocks/>
            </p:cNvSpPr>
            <p:nvPr/>
          </p:nvSpPr>
          <p:spPr bwMode="ltGray">
            <a:xfrm>
              <a:off x="10363873" y="4153852"/>
              <a:ext cx="1262646" cy="1095615"/>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4">
                <a:lumMod val="20000"/>
                <a:lumOff val="80000"/>
              </a:schemeClr>
            </a:solidFill>
            <a:ln w="57150" cap="flat" cmpd="sng" algn="ctr">
              <a:solidFill>
                <a:schemeClr val="bg1"/>
              </a:solid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497" b="1" dirty="0">
                  <a:solidFill>
                    <a:schemeClr val="bg1"/>
                  </a:solidFill>
                </a:rPr>
                <a:t> </a:t>
              </a:r>
            </a:p>
          </p:txBody>
        </p:sp>
        <p:sp>
          <p:nvSpPr>
            <p:cNvPr id="8" name="Freeform 7">
              <a:extLst>
                <a:ext uri="{FF2B5EF4-FFF2-40B4-BE49-F238E27FC236}">
                  <a16:creationId xmlns:a16="http://schemas.microsoft.com/office/drawing/2014/main" id="{E1115558-A614-C506-E062-66AF75152170}"/>
                </a:ext>
              </a:extLst>
            </p:cNvPr>
            <p:cNvSpPr>
              <a:spLocks/>
            </p:cNvSpPr>
            <p:nvPr/>
          </p:nvSpPr>
          <p:spPr bwMode="ltGray">
            <a:xfrm>
              <a:off x="10351173" y="5228746"/>
              <a:ext cx="1262646" cy="1095615"/>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4">
                <a:lumMod val="20000"/>
                <a:lumOff val="80000"/>
              </a:schemeClr>
            </a:solidFill>
            <a:ln w="57150" cap="flat" cmpd="sng" algn="ctr">
              <a:solidFill>
                <a:schemeClr val="bg1"/>
              </a:solid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497" b="1" dirty="0">
                  <a:solidFill>
                    <a:schemeClr val="bg1"/>
                  </a:solidFill>
                </a:rPr>
                <a:t> </a:t>
              </a:r>
            </a:p>
          </p:txBody>
        </p:sp>
      </p:grpSp>
    </p:spTree>
    <p:custDataLst>
      <p:tags r:id="rId1"/>
    </p:custDataLst>
    <p:extLst>
      <p:ext uri="{BB962C8B-B14F-4D97-AF65-F5344CB8AC3E}">
        <p14:creationId xmlns:p14="http://schemas.microsoft.com/office/powerpoint/2010/main" val="22438749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Placeholder 12"/>
          <p:cNvSpPr>
            <a:spLocks noGrp="1"/>
          </p:cNvSpPr>
          <p:nvPr>
            <p:ph type="body" sz="quarter" idx="11"/>
          </p:nvPr>
        </p:nvSpPr>
        <p:spPr>
          <a:xfrm>
            <a:off x="255264" y="1605907"/>
            <a:ext cx="9031160" cy="4785630"/>
          </a:xfrm>
        </p:spPr>
        <p:txBody>
          <a:bodyPr/>
          <a:lstStyle/>
          <a:p>
            <a:r>
              <a:rPr lang="en-US" dirty="0"/>
              <a:t>Error or Omission or Breach of Duty</a:t>
            </a:r>
          </a:p>
          <a:p>
            <a:r>
              <a:rPr lang="en-US" dirty="0"/>
              <a:t>Employment Practices including Third Party Discrimination (Apprentices, Journeymen, students)</a:t>
            </a:r>
          </a:p>
          <a:p>
            <a:r>
              <a:rPr lang="en-US" dirty="0"/>
              <a:t>EEOC, NLRB &amp; similar charges are considered claims</a:t>
            </a:r>
          </a:p>
          <a:p>
            <a:r>
              <a:rPr lang="en-US" dirty="0"/>
              <a:t>Educators’ Liability – Professional </a:t>
            </a:r>
            <a:r>
              <a:rPr lang="en-US" dirty="0" err="1"/>
              <a:t>E&amp;O</a:t>
            </a:r>
            <a:endParaRPr lang="en-US" dirty="0"/>
          </a:p>
          <a:p>
            <a:r>
              <a:rPr lang="en-US" dirty="0"/>
              <a:t>Contingent BI</a:t>
            </a:r>
          </a:p>
          <a:p>
            <a:r>
              <a:rPr lang="en-US" dirty="0"/>
              <a:t>Personal Injury and Publishers Liability</a:t>
            </a:r>
          </a:p>
          <a:p>
            <a:r>
              <a:rPr lang="en-US" dirty="0"/>
              <a:t>Final, Non-Appealable Adjudication</a:t>
            </a:r>
          </a:p>
          <a:p>
            <a:pPr marL="0" indent="0">
              <a:buNone/>
            </a:pPr>
            <a:endParaRPr lang="en-US" dirty="0"/>
          </a:p>
        </p:txBody>
      </p:sp>
      <p:sp>
        <p:nvSpPr>
          <p:cNvPr id="10" name="Title 1">
            <a:extLst>
              <a:ext uri="{FF2B5EF4-FFF2-40B4-BE49-F238E27FC236}">
                <a16:creationId xmlns:a16="http://schemas.microsoft.com/office/drawing/2014/main" id="{23111B64-C5DF-4AFA-9402-3649AF8DC537}"/>
              </a:ext>
            </a:extLst>
          </p:cNvPr>
          <p:cNvSpPr txBox="1">
            <a:spLocks/>
          </p:cNvSpPr>
          <p:nvPr/>
        </p:nvSpPr>
        <p:spPr>
          <a:xfrm>
            <a:off x="398823" y="390508"/>
            <a:ext cx="11774167" cy="1321430"/>
          </a:xfrm>
          <a:prstGeom prst="rect">
            <a:avLst/>
          </a:prstGeom>
        </p:spPr>
        <p:txBody>
          <a:bodyPr vert="horz" lIns="91155" tIns="45577" rIns="91155" bIns="45577" rtlCol="0" anchor="t"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388" dirty="0"/>
              <a:t>Union Liability for Training Funds</a:t>
            </a:r>
            <a:br>
              <a:rPr lang="en-US" sz="4388" dirty="0"/>
            </a:br>
            <a:r>
              <a:rPr lang="en-US" sz="2394" i="1" dirty="0"/>
              <a:t>What is covered?</a:t>
            </a:r>
          </a:p>
        </p:txBody>
      </p:sp>
      <p:grpSp>
        <p:nvGrpSpPr>
          <p:cNvPr id="4" name="Group 3">
            <a:extLst>
              <a:ext uri="{FF2B5EF4-FFF2-40B4-BE49-F238E27FC236}">
                <a16:creationId xmlns:a16="http://schemas.microsoft.com/office/drawing/2014/main" id="{DD86014A-6CD1-3586-FF7B-47A62AA34EAB}"/>
              </a:ext>
            </a:extLst>
          </p:cNvPr>
          <p:cNvGrpSpPr/>
          <p:nvPr/>
        </p:nvGrpSpPr>
        <p:grpSpPr>
          <a:xfrm>
            <a:off x="9121606" y="745997"/>
            <a:ext cx="2552709" cy="5578364"/>
            <a:chOff x="9121606" y="745997"/>
            <a:chExt cx="2552709" cy="5578364"/>
          </a:xfrm>
        </p:grpSpPr>
        <p:sp>
          <p:nvSpPr>
            <p:cNvPr id="5" name="Freeform 7">
              <a:extLst>
                <a:ext uri="{FF2B5EF4-FFF2-40B4-BE49-F238E27FC236}">
                  <a16:creationId xmlns:a16="http://schemas.microsoft.com/office/drawing/2014/main" id="{BA42DEFE-9601-CF20-01F0-2478E16025A3}"/>
                </a:ext>
              </a:extLst>
            </p:cNvPr>
            <p:cNvSpPr>
              <a:spLocks/>
            </p:cNvSpPr>
            <p:nvPr/>
          </p:nvSpPr>
          <p:spPr bwMode="ltGray">
            <a:xfrm>
              <a:off x="10411669" y="745997"/>
              <a:ext cx="1262646" cy="1095616"/>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4">
                <a:lumMod val="20000"/>
                <a:lumOff val="80000"/>
              </a:schemeClr>
            </a:solidFill>
            <a:ln w="57150" cap="flat" cmpd="sng" algn="ctr">
              <a:solidFill>
                <a:schemeClr val="bg1"/>
              </a:solid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497" b="1" dirty="0">
                  <a:solidFill>
                    <a:schemeClr val="bg1"/>
                  </a:solidFill>
                </a:rPr>
                <a:t> </a:t>
              </a:r>
            </a:p>
          </p:txBody>
        </p:sp>
        <p:sp>
          <p:nvSpPr>
            <p:cNvPr id="6" name="Freeform 14">
              <a:extLst>
                <a:ext uri="{FF2B5EF4-FFF2-40B4-BE49-F238E27FC236}">
                  <a16:creationId xmlns:a16="http://schemas.microsoft.com/office/drawing/2014/main" id="{7370AAC8-94AC-B85A-BEB4-C32828489F97}"/>
                </a:ext>
              </a:extLst>
            </p:cNvPr>
            <p:cNvSpPr>
              <a:spLocks/>
            </p:cNvSpPr>
            <p:nvPr/>
          </p:nvSpPr>
          <p:spPr bwMode="ltGray">
            <a:xfrm>
              <a:off x="9121606" y="1154320"/>
              <a:ext cx="1584146" cy="1374586"/>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2"/>
            </a:solidFill>
            <a:ln w="57150" cap="flat" cmpd="sng" algn="ctr">
              <a:no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594" b="1" dirty="0">
                  <a:solidFill>
                    <a:schemeClr val="bg1"/>
                  </a:solidFill>
                </a:rPr>
                <a:t>Union </a:t>
              </a:r>
              <a:br>
                <a:rPr lang="en-US" sz="1594" b="1" dirty="0">
                  <a:solidFill>
                    <a:schemeClr val="bg1"/>
                  </a:solidFill>
                </a:rPr>
              </a:br>
              <a:r>
                <a:rPr lang="en-US" sz="1594" b="1" dirty="0">
                  <a:solidFill>
                    <a:schemeClr val="bg1"/>
                  </a:solidFill>
                </a:rPr>
                <a:t>Liability/ </a:t>
              </a:r>
              <a:br>
                <a:rPr lang="en-US" sz="1594" b="1" dirty="0">
                  <a:solidFill>
                    <a:schemeClr val="bg1"/>
                  </a:solidFill>
                </a:rPr>
              </a:br>
              <a:r>
                <a:rPr lang="en-US" sz="1594" b="1" dirty="0" err="1">
                  <a:solidFill>
                    <a:schemeClr val="bg1"/>
                  </a:solidFill>
                </a:rPr>
                <a:t>D&amp;O</a:t>
              </a:r>
              <a:endParaRPr lang="en-US" sz="1594" b="1" dirty="0">
                <a:solidFill>
                  <a:schemeClr val="bg1"/>
                </a:solidFill>
              </a:endParaRPr>
            </a:p>
          </p:txBody>
        </p:sp>
        <p:sp>
          <p:nvSpPr>
            <p:cNvPr id="7" name="Freeform 15">
              <a:extLst>
                <a:ext uri="{FF2B5EF4-FFF2-40B4-BE49-F238E27FC236}">
                  <a16:creationId xmlns:a16="http://schemas.microsoft.com/office/drawing/2014/main" id="{E34A2827-D8D2-CBC8-0873-965B16B5C619}"/>
                </a:ext>
              </a:extLst>
            </p:cNvPr>
            <p:cNvSpPr>
              <a:spLocks/>
            </p:cNvSpPr>
            <p:nvPr/>
          </p:nvSpPr>
          <p:spPr bwMode="ltGray">
            <a:xfrm>
              <a:off x="10363873" y="1934823"/>
              <a:ext cx="1262646" cy="1095616"/>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4">
                <a:lumMod val="20000"/>
                <a:lumOff val="80000"/>
              </a:schemeClr>
            </a:solidFill>
            <a:ln w="57150" cap="flat" cmpd="sng" algn="ctr">
              <a:solidFill>
                <a:schemeClr val="bg1"/>
              </a:solid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497" b="1" dirty="0">
                  <a:solidFill>
                    <a:schemeClr val="bg1"/>
                  </a:solidFill>
                </a:rPr>
                <a:t> </a:t>
              </a:r>
            </a:p>
          </p:txBody>
        </p:sp>
        <p:sp>
          <p:nvSpPr>
            <p:cNvPr id="8" name="Freeform 18">
              <a:extLst>
                <a:ext uri="{FF2B5EF4-FFF2-40B4-BE49-F238E27FC236}">
                  <a16:creationId xmlns:a16="http://schemas.microsoft.com/office/drawing/2014/main" id="{ADF8E525-B5E0-B22D-9A30-207A4EDB680E}"/>
                </a:ext>
              </a:extLst>
            </p:cNvPr>
            <p:cNvSpPr>
              <a:spLocks/>
            </p:cNvSpPr>
            <p:nvPr/>
          </p:nvSpPr>
          <p:spPr bwMode="ltGray">
            <a:xfrm>
              <a:off x="10382377" y="3030439"/>
              <a:ext cx="1262646" cy="1095616"/>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4">
                <a:lumMod val="20000"/>
                <a:lumOff val="80000"/>
              </a:schemeClr>
            </a:solidFill>
            <a:ln w="57150" cap="flat" cmpd="sng" algn="ctr">
              <a:solidFill>
                <a:schemeClr val="bg1"/>
              </a:solid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497" b="1" dirty="0">
                  <a:solidFill>
                    <a:schemeClr val="bg1"/>
                  </a:solidFill>
                </a:rPr>
                <a:t> </a:t>
              </a:r>
            </a:p>
          </p:txBody>
        </p:sp>
        <p:sp>
          <p:nvSpPr>
            <p:cNvPr id="9" name="Freeform 7">
              <a:extLst>
                <a:ext uri="{FF2B5EF4-FFF2-40B4-BE49-F238E27FC236}">
                  <a16:creationId xmlns:a16="http://schemas.microsoft.com/office/drawing/2014/main" id="{9219B7DA-9E58-9142-12D0-95FB9FAF54E8}"/>
                </a:ext>
              </a:extLst>
            </p:cNvPr>
            <p:cNvSpPr>
              <a:spLocks/>
            </p:cNvSpPr>
            <p:nvPr/>
          </p:nvSpPr>
          <p:spPr bwMode="ltGray">
            <a:xfrm>
              <a:off x="9425152" y="3604845"/>
              <a:ext cx="1262646" cy="1095616"/>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4">
                <a:lumMod val="20000"/>
                <a:lumOff val="80000"/>
              </a:schemeClr>
            </a:solidFill>
            <a:ln w="57150" cap="flat" cmpd="sng" algn="ctr">
              <a:solidFill>
                <a:schemeClr val="bg1"/>
              </a:solid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497" b="1" dirty="0">
                  <a:solidFill>
                    <a:schemeClr val="bg1"/>
                  </a:solidFill>
                </a:rPr>
                <a:t> </a:t>
              </a:r>
            </a:p>
          </p:txBody>
        </p:sp>
        <p:sp>
          <p:nvSpPr>
            <p:cNvPr id="11" name="Freeform 7">
              <a:extLst>
                <a:ext uri="{FF2B5EF4-FFF2-40B4-BE49-F238E27FC236}">
                  <a16:creationId xmlns:a16="http://schemas.microsoft.com/office/drawing/2014/main" id="{F24FF18B-DBDC-7DA4-4315-B757506669A7}"/>
                </a:ext>
              </a:extLst>
            </p:cNvPr>
            <p:cNvSpPr>
              <a:spLocks/>
            </p:cNvSpPr>
            <p:nvPr/>
          </p:nvSpPr>
          <p:spPr bwMode="ltGray">
            <a:xfrm>
              <a:off x="10363873" y="4153852"/>
              <a:ext cx="1262646" cy="1095615"/>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4">
                <a:lumMod val="20000"/>
                <a:lumOff val="80000"/>
              </a:schemeClr>
            </a:solidFill>
            <a:ln w="57150" cap="flat" cmpd="sng" algn="ctr">
              <a:solidFill>
                <a:schemeClr val="bg1"/>
              </a:solid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497" b="1" dirty="0">
                  <a:solidFill>
                    <a:schemeClr val="bg1"/>
                  </a:solidFill>
                </a:rPr>
                <a:t> </a:t>
              </a:r>
            </a:p>
          </p:txBody>
        </p:sp>
        <p:sp>
          <p:nvSpPr>
            <p:cNvPr id="12" name="Freeform 7">
              <a:extLst>
                <a:ext uri="{FF2B5EF4-FFF2-40B4-BE49-F238E27FC236}">
                  <a16:creationId xmlns:a16="http://schemas.microsoft.com/office/drawing/2014/main" id="{A9610418-8BC9-302C-C6A6-040147FD7326}"/>
                </a:ext>
              </a:extLst>
            </p:cNvPr>
            <p:cNvSpPr>
              <a:spLocks/>
            </p:cNvSpPr>
            <p:nvPr/>
          </p:nvSpPr>
          <p:spPr bwMode="ltGray">
            <a:xfrm>
              <a:off x="10351173" y="5228746"/>
              <a:ext cx="1262646" cy="1095615"/>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4">
                <a:lumMod val="20000"/>
                <a:lumOff val="80000"/>
              </a:schemeClr>
            </a:solidFill>
            <a:ln w="57150" cap="flat" cmpd="sng" algn="ctr">
              <a:solidFill>
                <a:schemeClr val="bg1"/>
              </a:solid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497" b="1" dirty="0">
                  <a:solidFill>
                    <a:schemeClr val="bg1"/>
                  </a:solidFill>
                </a:rPr>
                <a:t> </a:t>
              </a:r>
            </a:p>
          </p:txBody>
        </p:sp>
      </p:grpSp>
    </p:spTree>
    <p:custDataLst>
      <p:tags r:id="rId1"/>
    </p:custDataLst>
    <p:extLst>
      <p:ext uri="{BB962C8B-B14F-4D97-AF65-F5344CB8AC3E}">
        <p14:creationId xmlns:p14="http://schemas.microsoft.com/office/powerpoint/2010/main" val="465746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Placeholder 12"/>
          <p:cNvSpPr>
            <a:spLocks noGrp="1"/>
          </p:cNvSpPr>
          <p:nvPr>
            <p:ph type="body" sz="quarter" idx="11"/>
          </p:nvPr>
        </p:nvSpPr>
        <p:spPr>
          <a:xfrm>
            <a:off x="255264" y="1605907"/>
            <a:ext cx="9031160" cy="4785630"/>
          </a:xfrm>
        </p:spPr>
        <p:txBody>
          <a:bodyPr/>
          <a:lstStyle/>
          <a:p>
            <a:r>
              <a:rPr lang="en-US"/>
              <a:t>Fund, committees, designated subsidiaries/affiliates and individual insureds </a:t>
            </a:r>
          </a:p>
          <a:p>
            <a:r>
              <a:rPr lang="en-US"/>
              <a:t>Individual insureds include past, present and future directors, trustees, officers, employees, board members, volunteers, and committee members</a:t>
            </a:r>
          </a:p>
          <a:p>
            <a:r>
              <a:rPr lang="en-US"/>
              <a:t>Policy should include contracted instructors</a:t>
            </a:r>
            <a:endParaRPr lang="en-US" dirty="0"/>
          </a:p>
        </p:txBody>
      </p:sp>
      <p:sp>
        <p:nvSpPr>
          <p:cNvPr id="10" name="Title 1">
            <a:extLst>
              <a:ext uri="{FF2B5EF4-FFF2-40B4-BE49-F238E27FC236}">
                <a16:creationId xmlns:a16="http://schemas.microsoft.com/office/drawing/2014/main" id="{23111B64-C5DF-4AFA-9402-3649AF8DC537}"/>
              </a:ext>
            </a:extLst>
          </p:cNvPr>
          <p:cNvSpPr txBox="1">
            <a:spLocks/>
          </p:cNvSpPr>
          <p:nvPr/>
        </p:nvSpPr>
        <p:spPr>
          <a:xfrm>
            <a:off x="398823" y="390508"/>
            <a:ext cx="11774167" cy="1321430"/>
          </a:xfrm>
          <a:prstGeom prst="rect">
            <a:avLst/>
          </a:prstGeom>
        </p:spPr>
        <p:txBody>
          <a:bodyPr vert="horz" lIns="91155" tIns="45577" rIns="91155" bIns="45577" rtlCol="0" anchor="t"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388" dirty="0"/>
              <a:t>Union Liability for Training Funds</a:t>
            </a:r>
            <a:br>
              <a:rPr lang="en-US" sz="4388" dirty="0"/>
            </a:br>
            <a:r>
              <a:rPr lang="en-US" sz="2394" i="1" dirty="0"/>
              <a:t>Who is covered?</a:t>
            </a:r>
          </a:p>
        </p:txBody>
      </p:sp>
      <p:grpSp>
        <p:nvGrpSpPr>
          <p:cNvPr id="2" name="Group 1">
            <a:extLst>
              <a:ext uri="{FF2B5EF4-FFF2-40B4-BE49-F238E27FC236}">
                <a16:creationId xmlns:a16="http://schemas.microsoft.com/office/drawing/2014/main" id="{730A79BB-DAF7-CE55-A89E-AE12602A6A88}"/>
              </a:ext>
            </a:extLst>
          </p:cNvPr>
          <p:cNvGrpSpPr/>
          <p:nvPr/>
        </p:nvGrpSpPr>
        <p:grpSpPr>
          <a:xfrm>
            <a:off x="9121606" y="745997"/>
            <a:ext cx="2552709" cy="5578364"/>
            <a:chOff x="9121606" y="745997"/>
            <a:chExt cx="2552709" cy="5578364"/>
          </a:xfrm>
        </p:grpSpPr>
        <p:sp>
          <p:nvSpPr>
            <p:cNvPr id="3" name="Freeform 7">
              <a:extLst>
                <a:ext uri="{FF2B5EF4-FFF2-40B4-BE49-F238E27FC236}">
                  <a16:creationId xmlns:a16="http://schemas.microsoft.com/office/drawing/2014/main" id="{5F3EBCD1-B7E9-8C5D-E913-BAD065054278}"/>
                </a:ext>
              </a:extLst>
            </p:cNvPr>
            <p:cNvSpPr>
              <a:spLocks/>
            </p:cNvSpPr>
            <p:nvPr/>
          </p:nvSpPr>
          <p:spPr bwMode="ltGray">
            <a:xfrm>
              <a:off x="10411669" y="745997"/>
              <a:ext cx="1262646" cy="1095616"/>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4">
                <a:lumMod val="20000"/>
                <a:lumOff val="80000"/>
              </a:schemeClr>
            </a:solidFill>
            <a:ln w="57150" cap="flat" cmpd="sng" algn="ctr">
              <a:solidFill>
                <a:schemeClr val="bg1"/>
              </a:solid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497" b="1" dirty="0">
                  <a:solidFill>
                    <a:schemeClr val="bg1"/>
                  </a:solidFill>
                </a:rPr>
                <a:t> </a:t>
              </a:r>
            </a:p>
          </p:txBody>
        </p:sp>
        <p:sp>
          <p:nvSpPr>
            <p:cNvPr id="4" name="Freeform 14">
              <a:extLst>
                <a:ext uri="{FF2B5EF4-FFF2-40B4-BE49-F238E27FC236}">
                  <a16:creationId xmlns:a16="http://schemas.microsoft.com/office/drawing/2014/main" id="{EE7A794A-BBCA-1A12-5B9D-AABEEC099AFE}"/>
                </a:ext>
              </a:extLst>
            </p:cNvPr>
            <p:cNvSpPr>
              <a:spLocks/>
            </p:cNvSpPr>
            <p:nvPr/>
          </p:nvSpPr>
          <p:spPr bwMode="ltGray">
            <a:xfrm>
              <a:off x="9121606" y="1154320"/>
              <a:ext cx="1584146" cy="1374586"/>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2"/>
            </a:solidFill>
            <a:ln w="57150" cap="flat" cmpd="sng" algn="ctr">
              <a:no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594" b="1" dirty="0">
                  <a:solidFill>
                    <a:schemeClr val="bg1"/>
                  </a:solidFill>
                </a:rPr>
                <a:t>Union </a:t>
              </a:r>
              <a:br>
                <a:rPr lang="en-US" sz="1594" b="1" dirty="0">
                  <a:solidFill>
                    <a:schemeClr val="bg1"/>
                  </a:solidFill>
                </a:rPr>
              </a:br>
              <a:r>
                <a:rPr lang="en-US" sz="1594" b="1" dirty="0">
                  <a:solidFill>
                    <a:schemeClr val="bg1"/>
                  </a:solidFill>
                </a:rPr>
                <a:t>Liability/ </a:t>
              </a:r>
              <a:br>
                <a:rPr lang="en-US" sz="1594" b="1" dirty="0">
                  <a:solidFill>
                    <a:schemeClr val="bg1"/>
                  </a:solidFill>
                </a:rPr>
              </a:br>
              <a:r>
                <a:rPr lang="en-US" sz="1594" b="1" dirty="0" err="1">
                  <a:solidFill>
                    <a:schemeClr val="bg1"/>
                  </a:solidFill>
                </a:rPr>
                <a:t>D&amp;O</a:t>
              </a:r>
              <a:endParaRPr lang="en-US" sz="1594" b="1" dirty="0">
                <a:solidFill>
                  <a:schemeClr val="bg1"/>
                </a:solidFill>
              </a:endParaRPr>
            </a:p>
          </p:txBody>
        </p:sp>
        <p:sp>
          <p:nvSpPr>
            <p:cNvPr id="5" name="Freeform 15">
              <a:extLst>
                <a:ext uri="{FF2B5EF4-FFF2-40B4-BE49-F238E27FC236}">
                  <a16:creationId xmlns:a16="http://schemas.microsoft.com/office/drawing/2014/main" id="{5258FE78-F2E9-4340-AD4A-B9308AB8C94A}"/>
                </a:ext>
              </a:extLst>
            </p:cNvPr>
            <p:cNvSpPr>
              <a:spLocks/>
            </p:cNvSpPr>
            <p:nvPr/>
          </p:nvSpPr>
          <p:spPr bwMode="ltGray">
            <a:xfrm>
              <a:off x="10363873" y="1934823"/>
              <a:ext cx="1262646" cy="1095616"/>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4">
                <a:lumMod val="20000"/>
                <a:lumOff val="80000"/>
              </a:schemeClr>
            </a:solidFill>
            <a:ln w="57150" cap="flat" cmpd="sng" algn="ctr">
              <a:solidFill>
                <a:schemeClr val="bg1"/>
              </a:solid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497" b="1" dirty="0">
                  <a:solidFill>
                    <a:schemeClr val="bg1"/>
                  </a:solidFill>
                </a:rPr>
                <a:t> </a:t>
              </a:r>
            </a:p>
          </p:txBody>
        </p:sp>
        <p:sp>
          <p:nvSpPr>
            <p:cNvPr id="6" name="Freeform 18">
              <a:extLst>
                <a:ext uri="{FF2B5EF4-FFF2-40B4-BE49-F238E27FC236}">
                  <a16:creationId xmlns:a16="http://schemas.microsoft.com/office/drawing/2014/main" id="{1479A881-B10B-CDC6-662A-A6CAD5CE9658}"/>
                </a:ext>
              </a:extLst>
            </p:cNvPr>
            <p:cNvSpPr>
              <a:spLocks/>
            </p:cNvSpPr>
            <p:nvPr/>
          </p:nvSpPr>
          <p:spPr bwMode="ltGray">
            <a:xfrm>
              <a:off x="10382377" y="3030439"/>
              <a:ext cx="1262646" cy="1095616"/>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4">
                <a:lumMod val="20000"/>
                <a:lumOff val="80000"/>
              </a:schemeClr>
            </a:solidFill>
            <a:ln w="57150" cap="flat" cmpd="sng" algn="ctr">
              <a:solidFill>
                <a:schemeClr val="bg1"/>
              </a:solid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497" b="1" dirty="0">
                  <a:solidFill>
                    <a:schemeClr val="bg1"/>
                  </a:solidFill>
                </a:rPr>
                <a:t> </a:t>
              </a:r>
            </a:p>
          </p:txBody>
        </p:sp>
        <p:sp>
          <p:nvSpPr>
            <p:cNvPr id="7" name="Freeform 7">
              <a:extLst>
                <a:ext uri="{FF2B5EF4-FFF2-40B4-BE49-F238E27FC236}">
                  <a16:creationId xmlns:a16="http://schemas.microsoft.com/office/drawing/2014/main" id="{C3D19EFD-957E-218F-8F35-F90FAED8F708}"/>
                </a:ext>
              </a:extLst>
            </p:cNvPr>
            <p:cNvSpPr>
              <a:spLocks/>
            </p:cNvSpPr>
            <p:nvPr/>
          </p:nvSpPr>
          <p:spPr bwMode="ltGray">
            <a:xfrm>
              <a:off x="9425152" y="3604845"/>
              <a:ext cx="1262646" cy="1095616"/>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4">
                <a:lumMod val="20000"/>
                <a:lumOff val="80000"/>
              </a:schemeClr>
            </a:solidFill>
            <a:ln w="57150" cap="flat" cmpd="sng" algn="ctr">
              <a:solidFill>
                <a:schemeClr val="bg1"/>
              </a:solid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497" b="1" dirty="0">
                  <a:solidFill>
                    <a:schemeClr val="bg1"/>
                  </a:solidFill>
                </a:rPr>
                <a:t> </a:t>
              </a:r>
            </a:p>
          </p:txBody>
        </p:sp>
        <p:sp>
          <p:nvSpPr>
            <p:cNvPr id="8" name="Freeform 7">
              <a:extLst>
                <a:ext uri="{FF2B5EF4-FFF2-40B4-BE49-F238E27FC236}">
                  <a16:creationId xmlns:a16="http://schemas.microsoft.com/office/drawing/2014/main" id="{F1AE4BDE-D2B0-8C29-723C-C4BD437B8FEF}"/>
                </a:ext>
              </a:extLst>
            </p:cNvPr>
            <p:cNvSpPr>
              <a:spLocks/>
            </p:cNvSpPr>
            <p:nvPr/>
          </p:nvSpPr>
          <p:spPr bwMode="ltGray">
            <a:xfrm>
              <a:off x="10363873" y="4153852"/>
              <a:ext cx="1262646" cy="1095615"/>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4">
                <a:lumMod val="20000"/>
                <a:lumOff val="80000"/>
              </a:schemeClr>
            </a:solidFill>
            <a:ln w="57150" cap="flat" cmpd="sng" algn="ctr">
              <a:solidFill>
                <a:schemeClr val="bg1"/>
              </a:solid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497" b="1" dirty="0">
                  <a:solidFill>
                    <a:schemeClr val="bg1"/>
                  </a:solidFill>
                </a:rPr>
                <a:t> </a:t>
              </a:r>
            </a:p>
          </p:txBody>
        </p:sp>
        <p:sp>
          <p:nvSpPr>
            <p:cNvPr id="9" name="Freeform 7">
              <a:extLst>
                <a:ext uri="{FF2B5EF4-FFF2-40B4-BE49-F238E27FC236}">
                  <a16:creationId xmlns:a16="http://schemas.microsoft.com/office/drawing/2014/main" id="{79908224-6DC4-D1FC-B751-ABAC61E366D8}"/>
                </a:ext>
              </a:extLst>
            </p:cNvPr>
            <p:cNvSpPr>
              <a:spLocks/>
            </p:cNvSpPr>
            <p:nvPr/>
          </p:nvSpPr>
          <p:spPr bwMode="ltGray">
            <a:xfrm>
              <a:off x="10351173" y="5228746"/>
              <a:ext cx="1262646" cy="1095615"/>
            </a:xfrm>
            <a:custGeom>
              <a:avLst/>
              <a:gdLst>
                <a:gd name="T0" fmla="*/ 947 w 1081"/>
                <a:gd name="T1" fmla="*/ 234 h 938"/>
                <a:gd name="T2" fmla="*/ 811 w 1081"/>
                <a:gd name="T3" fmla="*/ 0 h 938"/>
                <a:gd name="T4" fmla="*/ 270 w 1081"/>
                <a:gd name="T5" fmla="*/ 0 h 938"/>
                <a:gd name="T6" fmla="*/ 134 w 1081"/>
                <a:gd name="T7" fmla="*/ 234 h 938"/>
                <a:gd name="T8" fmla="*/ 0 w 1081"/>
                <a:gd name="T9" fmla="*/ 468 h 938"/>
                <a:gd name="T10" fmla="*/ 134 w 1081"/>
                <a:gd name="T11" fmla="*/ 702 h 938"/>
                <a:gd name="T12" fmla="*/ 270 w 1081"/>
                <a:gd name="T13" fmla="*/ 938 h 938"/>
                <a:gd name="T14" fmla="*/ 811 w 1081"/>
                <a:gd name="T15" fmla="*/ 938 h 938"/>
                <a:gd name="T16" fmla="*/ 947 w 1081"/>
                <a:gd name="T17" fmla="*/ 702 h 938"/>
                <a:gd name="T18" fmla="*/ 1081 w 1081"/>
                <a:gd name="T19" fmla="*/ 468 h 938"/>
                <a:gd name="T20" fmla="*/ 947 w 1081"/>
                <a:gd name="T21" fmla="*/ 234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1" h="938">
                  <a:moveTo>
                    <a:pt x="947" y="234"/>
                  </a:moveTo>
                  <a:lnTo>
                    <a:pt x="811" y="0"/>
                  </a:lnTo>
                  <a:lnTo>
                    <a:pt x="270" y="0"/>
                  </a:lnTo>
                  <a:lnTo>
                    <a:pt x="134" y="234"/>
                  </a:lnTo>
                  <a:lnTo>
                    <a:pt x="0" y="468"/>
                  </a:lnTo>
                  <a:lnTo>
                    <a:pt x="134" y="702"/>
                  </a:lnTo>
                  <a:lnTo>
                    <a:pt x="270" y="938"/>
                  </a:lnTo>
                  <a:lnTo>
                    <a:pt x="811" y="938"/>
                  </a:lnTo>
                  <a:lnTo>
                    <a:pt x="947" y="702"/>
                  </a:lnTo>
                  <a:lnTo>
                    <a:pt x="1081" y="468"/>
                  </a:lnTo>
                  <a:lnTo>
                    <a:pt x="947" y="234"/>
                  </a:lnTo>
                  <a:close/>
                </a:path>
              </a:pathLst>
            </a:custGeom>
            <a:solidFill>
              <a:schemeClr val="accent4">
                <a:lumMod val="20000"/>
                <a:lumOff val="80000"/>
              </a:schemeClr>
            </a:solidFill>
            <a:ln w="57150" cap="flat" cmpd="sng" algn="ctr">
              <a:solidFill>
                <a:schemeClr val="bg1"/>
              </a:solidFill>
              <a:prstDash val="solid"/>
              <a:round/>
              <a:headEnd type="none" w="med" len="med"/>
              <a:tailEnd type="none" w="med" len="med"/>
            </a:ln>
            <a:effectLst/>
          </p:spPr>
          <p:txBody>
            <a:bodyPr vert="horz" wrap="none" lIns="68367" tIns="34182" rIns="68367" bIns="34182" numCol="1" rtlCol="0" anchor="ctr" anchorCtr="0" compatLnSpc="1">
              <a:prstTxWarp prst="textNoShape">
                <a:avLst/>
              </a:prstTxWarp>
            </a:bodyPr>
            <a:lstStyle/>
            <a:p>
              <a:pPr algn="ctr">
                <a:lnSpc>
                  <a:spcPct val="90000"/>
                </a:lnSpc>
                <a:spcBef>
                  <a:spcPts val="450"/>
                </a:spcBef>
              </a:pPr>
              <a:r>
                <a:rPr lang="en-US" sz="1497" b="1" dirty="0">
                  <a:solidFill>
                    <a:schemeClr val="bg1"/>
                  </a:solidFill>
                </a:rPr>
                <a:t> </a:t>
              </a:r>
            </a:p>
          </p:txBody>
        </p:sp>
      </p:grpSp>
    </p:spTree>
    <p:custDataLst>
      <p:tags r:id="rId1"/>
    </p:custDataLst>
    <p:extLst>
      <p:ext uri="{BB962C8B-B14F-4D97-AF65-F5344CB8AC3E}">
        <p14:creationId xmlns:p14="http://schemas.microsoft.com/office/powerpoint/2010/main" val="363448305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CONTAINEDIMAGEPATH" val="C:\Users\ccarter\AppData\Local\Temp\Templafy\PowerPointVsto\Assets\Executive leads collaborate discussion with coworker team.jpg"/>
</p:tagLst>
</file>

<file path=ppt/tags/tag10.xml><?xml version="1.0" encoding="utf-8"?>
<p:tagLst xmlns:a="http://schemas.openxmlformats.org/drawingml/2006/main" xmlns:r="http://schemas.openxmlformats.org/officeDocument/2006/relationships" xmlns:p="http://schemas.openxmlformats.org/presentationml/2006/main">
  <p:tag name="TEMPLAFYSLIDEID" val="637395008368462236"/>
</p:tagLst>
</file>

<file path=ppt/tags/tag11.xml><?xml version="1.0" encoding="utf-8"?>
<p:tagLst xmlns:a="http://schemas.openxmlformats.org/drawingml/2006/main" xmlns:r="http://schemas.openxmlformats.org/officeDocument/2006/relationships" xmlns:p="http://schemas.openxmlformats.org/presentationml/2006/main">
  <p:tag name="TEMPLAFYSLIDEID" val="637395008368462237"/>
</p:tagLst>
</file>

<file path=ppt/tags/tag12.xml><?xml version="1.0" encoding="utf-8"?>
<p:tagLst xmlns:a="http://schemas.openxmlformats.org/drawingml/2006/main" xmlns:r="http://schemas.openxmlformats.org/officeDocument/2006/relationships" xmlns:p="http://schemas.openxmlformats.org/presentationml/2006/main">
  <p:tag name="TEMPLAFYSLIDEID" val="637395008368618403"/>
</p:tagLst>
</file>

<file path=ppt/tags/tag13.xml><?xml version="1.0" encoding="utf-8"?>
<p:tagLst xmlns:a="http://schemas.openxmlformats.org/drawingml/2006/main" xmlns:r="http://schemas.openxmlformats.org/officeDocument/2006/relationships" xmlns:p="http://schemas.openxmlformats.org/presentationml/2006/main">
  <p:tag name="TEMPLAFYSLIDEID" val="637395008368618403"/>
</p:tagLst>
</file>

<file path=ppt/tags/tag14.xml><?xml version="1.0" encoding="utf-8"?>
<p:tagLst xmlns:a="http://schemas.openxmlformats.org/drawingml/2006/main" xmlns:r="http://schemas.openxmlformats.org/officeDocument/2006/relationships" xmlns:p="http://schemas.openxmlformats.org/presentationml/2006/main">
  <p:tag name="TEMPLAFYSLIDEID" val="637395008368618402"/>
</p:tagLst>
</file>

<file path=ppt/tags/tag15.xml><?xml version="1.0" encoding="utf-8"?>
<p:tagLst xmlns:a="http://schemas.openxmlformats.org/drawingml/2006/main" xmlns:r="http://schemas.openxmlformats.org/officeDocument/2006/relationships" xmlns:p="http://schemas.openxmlformats.org/presentationml/2006/main">
  <p:tag name="TEMPLAFYSLIDEID" val="637395008368618402"/>
</p:tagLst>
</file>

<file path=ppt/tags/tag16.xml><?xml version="1.0" encoding="utf-8"?>
<p:tagLst xmlns:a="http://schemas.openxmlformats.org/drawingml/2006/main" xmlns:r="http://schemas.openxmlformats.org/officeDocument/2006/relationships" xmlns:p="http://schemas.openxmlformats.org/presentationml/2006/main">
  <p:tag name="TEMPLAFYSLIDEID" val="637395008368618402"/>
</p:tagLst>
</file>

<file path=ppt/tags/tag17.xml><?xml version="1.0" encoding="utf-8"?>
<p:tagLst xmlns:a="http://schemas.openxmlformats.org/drawingml/2006/main" xmlns:r="http://schemas.openxmlformats.org/officeDocument/2006/relationships" xmlns:p="http://schemas.openxmlformats.org/presentationml/2006/main">
  <p:tag name="TEMPLAFYSLIDEID" val="637395008368618402"/>
</p:tagLst>
</file>

<file path=ppt/tags/tag18.xml><?xml version="1.0" encoding="utf-8"?>
<p:tagLst xmlns:a="http://schemas.openxmlformats.org/drawingml/2006/main" xmlns:r="http://schemas.openxmlformats.org/officeDocument/2006/relationships" xmlns:p="http://schemas.openxmlformats.org/presentationml/2006/main">
  <p:tag name="TEMPLAFYSLIDEID" val="637395008368618403"/>
</p:tagLst>
</file>

<file path=ppt/tags/tag19.xml><?xml version="1.0" encoding="utf-8"?>
<p:tagLst xmlns:a="http://schemas.openxmlformats.org/drawingml/2006/main" xmlns:r="http://schemas.openxmlformats.org/officeDocument/2006/relationships" xmlns:p="http://schemas.openxmlformats.org/presentationml/2006/main">
  <p:tag name="TEMPLAFYSLIDEID" val="637395008368618403"/>
</p:tagLst>
</file>

<file path=ppt/tags/tag2.xml><?xml version="1.0" encoding="utf-8"?>
<p:tagLst xmlns:a="http://schemas.openxmlformats.org/drawingml/2006/main" xmlns:r="http://schemas.openxmlformats.org/officeDocument/2006/relationships" xmlns:p="http://schemas.openxmlformats.org/presentationml/2006/main">
  <p:tag name="TEMPLAFYSLIDEID" val="637395008368462228"/>
</p:tagLst>
</file>

<file path=ppt/tags/tag20.xml><?xml version="1.0" encoding="utf-8"?>
<p:tagLst xmlns:a="http://schemas.openxmlformats.org/drawingml/2006/main" xmlns:r="http://schemas.openxmlformats.org/officeDocument/2006/relationships" xmlns:p="http://schemas.openxmlformats.org/presentationml/2006/main">
  <p:tag name="TEMPLAFYSLIDEID" val="637395008368618403"/>
</p:tagLst>
</file>

<file path=ppt/tags/tag21.xml><?xml version="1.0" encoding="utf-8"?>
<p:tagLst xmlns:a="http://schemas.openxmlformats.org/drawingml/2006/main" xmlns:r="http://schemas.openxmlformats.org/officeDocument/2006/relationships" xmlns:p="http://schemas.openxmlformats.org/presentationml/2006/main">
  <p:tag name="TEMPLAFYSLIDEID" val="637197119683735080"/>
</p:tagLst>
</file>

<file path=ppt/tags/tag22.xml><?xml version="1.0" encoding="utf-8"?>
<p:tagLst xmlns:a="http://schemas.openxmlformats.org/drawingml/2006/main" xmlns:r="http://schemas.openxmlformats.org/officeDocument/2006/relationships" xmlns:p="http://schemas.openxmlformats.org/presentationml/2006/main">
  <p:tag name="CONTAINEDIMAGEPATH" val="C:\Users\ccarter\AppData\Local\Temp\Templafy\PowerPointVsto\Assets\072743b4-8ccb-4f46-b192-1695fe8ed794.jpeg"/>
</p:tagLst>
</file>

<file path=ppt/tags/tag23.xml><?xml version="1.0" encoding="utf-8"?>
<p:tagLst xmlns:a="http://schemas.openxmlformats.org/drawingml/2006/main" xmlns:r="http://schemas.openxmlformats.org/officeDocument/2006/relationships" xmlns:p="http://schemas.openxmlformats.org/presentationml/2006/main">
  <p:tag name="TEMPLAFYSLIDEID" val="637395008368618403"/>
</p:tagLst>
</file>

<file path=ppt/tags/tag24.xml><?xml version="1.0" encoding="utf-8"?>
<p:tagLst xmlns:a="http://schemas.openxmlformats.org/drawingml/2006/main" xmlns:r="http://schemas.openxmlformats.org/officeDocument/2006/relationships" xmlns:p="http://schemas.openxmlformats.org/presentationml/2006/main">
  <p:tag name="TEMPLAFYSLIDEID" val="637618654616036410"/>
</p:tagLst>
</file>

<file path=ppt/tags/tag3.xml><?xml version="1.0" encoding="utf-8"?>
<p:tagLst xmlns:a="http://schemas.openxmlformats.org/drawingml/2006/main" xmlns:r="http://schemas.openxmlformats.org/officeDocument/2006/relationships" xmlns:p="http://schemas.openxmlformats.org/presentationml/2006/main">
  <p:tag name="TEMPLAFYSLIDEID" val="637395008368462233"/>
</p:tagLst>
</file>

<file path=ppt/tags/tag4.xml><?xml version="1.0" encoding="utf-8"?>
<p:tagLst xmlns:a="http://schemas.openxmlformats.org/drawingml/2006/main" xmlns:r="http://schemas.openxmlformats.org/officeDocument/2006/relationships" xmlns:p="http://schemas.openxmlformats.org/presentationml/2006/main">
  <p:tag name="TEMPLAFYSLIDEID" val="637395008368462234"/>
</p:tagLst>
</file>

<file path=ppt/tags/tag5.xml><?xml version="1.0" encoding="utf-8"?>
<p:tagLst xmlns:a="http://schemas.openxmlformats.org/drawingml/2006/main" xmlns:r="http://schemas.openxmlformats.org/officeDocument/2006/relationships" xmlns:p="http://schemas.openxmlformats.org/presentationml/2006/main">
  <p:tag name="TEMPLAFYSLIDEID" val="637395008368462234"/>
</p:tagLst>
</file>

<file path=ppt/tags/tag6.xml><?xml version="1.0" encoding="utf-8"?>
<p:tagLst xmlns:a="http://schemas.openxmlformats.org/drawingml/2006/main" xmlns:r="http://schemas.openxmlformats.org/officeDocument/2006/relationships" xmlns:p="http://schemas.openxmlformats.org/presentationml/2006/main">
  <p:tag name="TEMPLAFYSLIDEID" val="637395008368462234"/>
</p:tagLst>
</file>

<file path=ppt/tags/tag7.xml><?xml version="1.0" encoding="utf-8"?>
<p:tagLst xmlns:a="http://schemas.openxmlformats.org/drawingml/2006/main" xmlns:r="http://schemas.openxmlformats.org/officeDocument/2006/relationships" xmlns:p="http://schemas.openxmlformats.org/presentationml/2006/main">
  <p:tag name="TEMPLAFYSLIDEID" val="637395008368462236"/>
</p:tagLst>
</file>

<file path=ppt/tags/tag8.xml><?xml version="1.0" encoding="utf-8"?>
<p:tagLst xmlns:a="http://schemas.openxmlformats.org/drawingml/2006/main" xmlns:r="http://schemas.openxmlformats.org/officeDocument/2006/relationships" xmlns:p="http://schemas.openxmlformats.org/presentationml/2006/main">
  <p:tag name="TEMPLAFYSLIDEID" val="637395008368462236"/>
</p:tagLst>
</file>

<file path=ppt/tags/tag9.xml><?xml version="1.0" encoding="utf-8"?>
<p:tagLst xmlns:a="http://schemas.openxmlformats.org/drawingml/2006/main" xmlns:r="http://schemas.openxmlformats.org/officeDocument/2006/relationships" xmlns:p="http://schemas.openxmlformats.org/presentationml/2006/main">
  <p:tag name="TEMPLAFYSLIDEID" val="637395008368462236"/>
</p:tagLst>
</file>

<file path=ppt/theme/theme1.xml><?xml version="1.0" encoding="utf-8"?>
<a:theme xmlns:a="http://schemas.openxmlformats.org/drawingml/2006/main" name="SEGAL Presentation">
  <a:themeElements>
    <a:clrScheme name="SEGAL NEW">
      <a:dk1>
        <a:sysClr val="windowText" lastClr="000000"/>
      </a:dk1>
      <a:lt1>
        <a:sysClr val="window" lastClr="FFFFFF"/>
      </a:lt1>
      <a:dk2>
        <a:srgbClr val="863399"/>
      </a:dk2>
      <a:lt2>
        <a:srgbClr val="005CB9"/>
      </a:lt2>
      <a:accent1>
        <a:srgbClr val="1DCAD3"/>
      </a:accent1>
      <a:accent2>
        <a:srgbClr val="E65300"/>
      </a:accent2>
      <a:accent3>
        <a:srgbClr val="3DAE2B"/>
      </a:accent3>
      <a:accent4>
        <a:srgbClr val="616365"/>
      </a:accent4>
      <a:accent5>
        <a:srgbClr val="001C71"/>
      </a:accent5>
      <a:accent6>
        <a:srgbClr val="EEAF30"/>
      </a:accent6>
      <a:hlink>
        <a:srgbClr val="005CB9"/>
      </a:hlink>
      <a:folHlink>
        <a:srgbClr val="863399"/>
      </a:folHlink>
    </a:clrScheme>
    <a:fontScheme name="New Segal">
      <a:majorFont>
        <a:latin typeface="Palatino Linotype"/>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solidFill>
            <a:schemeClr val="accent1"/>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lnSpc>
            <a:spcPct val="90000"/>
          </a:lnSpc>
          <a:spcBef>
            <a:spcPts val="1200"/>
          </a:spcBef>
          <a:defRPr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NEW Segal Widescreen.potx" id="{B3157601-7D3C-43BE-9F61-5F0F4FDCE568}" vid="{A6EBD6CC-9A43-4554-A786-2CD863CD10B6}"/>
    </a:ext>
  </a:extLst>
</a:theme>
</file>

<file path=ppt/theme/theme2.xml><?xml version="1.0" encoding="utf-8"?>
<a:theme xmlns:a="http://schemas.openxmlformats.org/drawingml/2006/main" name="SEGAL Presentation Dark">
  <a:themeElements>
    <a:clrScheme name="SEGAL NEW">
      <a:dk1>
        <a:sysClr val="windowText" lastClr="000000"/>
      </a:dk1>
      <a:lt1>
        <a:sysClr val="window" lastClr="FFFFFF"/>
      </a:lt1>
      <a:dk2>
        <a:srgbClr val="863399"/>
      </a:dk2>
      <a:lt2>
        <a:srgbClr val="005CB9"/>
      </a:lt2>
      <a:accent1>
        <a:srgbClr val="1DCAD3"/>
      </a:accent1>
      <a:accent2>
        <a:srgbClr val="E65300"/>
      </a:accent2>
      <a:accent3>
        <a:srgbClr val="3DAE2B"/>
      </a:accent3>
      <a:accent4>
        <a:srgbClr val="616365"/>
      </a:accent4>
      <a:accent5>
        <a:srgbClr val="001C71"/>
      </a:accent5>
      <a:accent6>
        <a:srgbClr val="EEAF30"/>
      </a:accent6>
      <a:hlink>
        <a:srgbClr val="005CB9"/>
      </a:hlink>
      <a:folHlink>
        <a:srgbClr val="863399"/>
      </a:folHlink>
    </a:clrScheme>
    <a:fontScheme name="New Segal">
      <a:majorFont>
        <a:latin typeface="Palatino Linotype"/>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EW Segal Widescreen.potx" id="{B3157601-7D3C-43BE-9F61-5F0F4FDCE568}" vid="{C3019B78-9EA8-4BB4-97D6-B7872F32D148}"/>
    </a:ext>
  </a:extLst>
</a:theme>
</file>

<file path=ppt/theme/theme3.xml><?xml version="1.0" encoding="utf-8"?>
<a:theme xmlns:a="http://schemas.openxmlformats.org/drawingml/2006/main" name="Office Theme">
  <a:themeElements>
    <a:clrScheme name="SEGAL NEW">
      <a:dk1>
        <a:sysClr val="windowText" lastClr="000000"/>
      </a:dk1>
      <a:lt1>
        <a:sysClr val="window" lastClr="FFFFFF"/>
      </a:lt1>
      <a:dk2>
        <a:srgbClr val="863399"/>
      </a:dk2>
      <a:lt2>
        <a:srgbClr val="005CB9"/>
      </a:lt2>
      <a:accent1>
        <a:srgbClr val="1DCAD3"/>
      </a:accent1>
      <a:accent2>
        <a:srgbClr val="E65300"/>
      </a:accent2>
      <a:accent3>
        <a:srgbClr val="3DAE2B"/>
      </a:accent3>
      <a:accent4>
        <a:srgbClr val="616365"/>
      </a:accent4>
      <a:accent5>
        <a:srgbClr val="001C71"/>
      </a:accent5>
      <a:accent6>
        <a:srgbClr val="EEAF30"/>
      </a:accent6>
      <a:hlink>
        <a:srgbClr val="005CB9"/>
      </a:hlink>
      <a:folHlink>
        <a:srgbClr val="863399"/>
      </a:folHlink>
    </a:clrScheme>
    <a:fontScheme name="New Segal">
      <a:majorFont>
        <a:latin typeface="Palatino Linotype"/>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3610662B816104EA013F344C49BE137" ma:contentTypeVersion="13" ma:contentTypeDescription="Create a new document." ma:contentTypeScope="" ma:versionID="5f7f4c0994a4137a54a724eca74bb4e6">
  <xsd:schema xmlns:xsd="http://www.w3.org/2001/XMLSchema" xmlns:xs="http://www.w3.org/2001/XMLSchema" xmlns:p="http://schemas.microsoft.com/office/2006/metadata/properties" xmlns:ns3="8c85da2d-e8f2-4bdd-abc2-dee70f9f2fae" xmlns:ns4="3325f68a-c9c8-4407-9950-f6427c6624e2" targetNamespace="http://schemas.microsoft.com/office/2006/metadata/properties" ma:root="true" ma:fieldsID="5ac3cf97ac3bcb7bf18cecdb660144b9" ns3:_="" ns4:_="">
    <xsd:import namespace="8c85da2d-e8f2-4bdd-abc2-dee70f9f2fae"/>
    <xsd:import namespace="3325f68a-c9c8-4407-9950-f6427c6624e2"/>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element ref="ns3:MediaServiceDateTaken" minOccurs="0"/>
                <xsd:element ref="ns3:MediaServiceOCR"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c85da2d-e8f2-4bdd-abc2-dee70f9f2fa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325f68a-c9c8-4407-9950-f6427c6624e2"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SharingHintHash" ma:index="17"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2BF79E6-4986-4203-8381-CA7A9AECC790}">
  <ds:schemaRefs>
    <ds:schemaRef ds:uri="http://schemas.microsoft.com/sharepoint/v3/contenttype/forms"/>
  </ds:schemaRefs>
</ds:datastoreItem>
</file>

<file path=customXml/itemProps2.xml><?xml version="1.0" encoding="utf-8"?>
<ds:datastoreItem xmlns:ds="http://schemas.openxmlformats.org/officeDocument/2006/customXml" ds:itemID="{9D99FC3E-11E0-4C15-B878-841713E3B08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c85da2d-e8f2-4bdd-abc2-dee70f9f2fae"/>
    <ds:schemaRef ds:uri="3325f68a-c9c8-4407-9950-f6427c6624e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DC0C6BF-964C-4916-B5C6-D41EBAA4ED65}">
  <ds:schemaRefs>
    <ds:schemaRef ds:uri="http://schemas.microsoft.com/office/2006/metadata/properties"/>
    <ds:schemaRef ds:uri="http://purl.org/dc/dcmitype/"/>
    <ds:schemaRef ds:uri="http://purl.org/dc/elements/1.1/"/>
    <ds:schemaRef ds:uri="http://www.w3.org/XML/1998/namespace"/>
    <ds:schemaRef ds:uri="http://schemas.microsoft.com/office/2006/documentManagement/types"/>
    <ds:schemaRef ds:uri="8c85da2d-e8f2-4bdd-abc2-dee70f9f2fae"/>
    <ds:schemaRef ds:uri="http://purl.org/dc/terms/"/>
    <ds:schemaRef ds:uri="http://schemas.microsoft.com/office/infopath/2007/PartnerControls"/>
    <ds:schemaRef ds:uri="http://schemas.openxmlformats.org/package/2006/metadata/core-properties"/>
    <ds:schemaRef ds:uri="3325f68a-c9c8-4407-9950-f6427c6624e2"/>
  </ds:schemaRefs>
</ds:datastoreItem>
</file>

<file path=docProps/app.xml><?xml version="1.0" encoding="utf-8"?>
<Properties xmlns="http://schemas.openxmlformats.org/officeDocument/2006/extended-properties" xmlns:vt="http://schemas.openxmlformats.org/officeDocument/2006/docPropsVTypes">
  <Template/>
  <TotalTime>4685</TotalTime>
  <Words>2298</Words>
  <Application>Microsoft Office PowerPoint</Application>
  <PresentationFormat>Widescreen</PresentationFormat>
  <Paragraphs>387</Paragraphs>
  <Slides>28</Slides>
  <Notes>10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28</vt:i4>
      </vt:variant>
    </vt:vector>
  </HeadingPairs>
  <TitlesOfParts>
    <vt:vector size="34" baseType="lpstr">
      <vt:lpstr>Arial</vt:lpstr>
      <vt:lpstr>Palatino Linotype</vt:lpstr>
      <vt:lpstr>Symbol</vt:lpstr>
      <vt:lpstr>Wingdings</vt:lpstr>
      <vt:lpstr>SEGAL Presentation</vt:lpstr>
      <vt:lpstr>SEGAL Presentation Dark</vt:lpstr>
      <vt:lpstr>Insurance Needs of the JATCs</vt:lpstr>
      <vt:lpstr>Today’s Presenters</vt:lpstr>
      <vt:lpstr>Why Can’t I Buy One Policy that Covers Everything?</vt:lpstr>
      <vt:lpstr> </vt:lpstr>
      <vt:lpstr> </vt:lpstr>
      <vt:lpstr> </vt:lpstr>
      <vt:lpstr>PowerPoint Presentation</vt:lpstr>
      <vt:lpstr>PowerPoint Presentation</vt:lpstr>
      <vt:lpstr>PowerPoint Presentation</vt:lpstr>
      <vt:lpstr>Union Liability for Training Funds Claim examples </vt:lpstr>
      <vt:lpstr>Student Accident</vt:lpstr>
      <vt:lpstr>Workplace Violence</vt:lpstr>
      <vt:lpstr>Workplace Violence</vt:lpstr>
      <vt:lpstr>Fiduciary Liability</vt:lpstr>
      <vt:lpstr>Fiduciary Liability</vt:lpstr>
      <vt:lpstr>Fiduciary Liability Who is covered? </vt:lpstr>
      <vt:lpstr>PowerPoint Presentation</vt:lpstr>
      <vt:lpstr>ERISA/Fidelity Bonds</vt:lpstr>
      <vt:lpstr>ERISA/Fidelity Bond Claim examples</vt:lpstr>
      <vt:lpstr>Cyber Liability </vt:lpstr>
      <vt:lpstr>Cyber Liability Insurance</vt:lpstr>
      <vt:lpstr>Cyber Liability Insurance</vt:lpstr>
      <vt:lpstr>Why Do I Need to Care  about Cybersecurity?</vt:lpstr>
      <vt:lpstr>Cyber Liability More claim examples </vt:lpstr>
      <vt:lpstr>Several Cybersecurity Tools</vt:lpstr>
      <vt:lpstr>Several Cybersecurity Tools</vt:lpstr>
      <vt:lpstr>Role of the Broker — Our Commitment</vt:lpstr>
      <vt:lpstr>Questions?</vt:lpstr>
    </vt:vector>
  </TitlesOfParts>
  <Company>The Segal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Coulter, Sunday</dc:creator>
  <cp:lastModifiedBy>Paul Costello</cp:lastModifiedBy>
  <cp:revision>183</cp:revision>
  <dcterms:created xsi:type="dcterms:W3CDTF">2019-10-29T19:51:33Z</dcterms:created>
  <dcterms:modified xsi:type="dcterms:W3CDTF">2023-05-15T03:23:53Z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fyTimeStamp">
    <vt:lpwstr>2022-01-06T19:03:07.9163111Z</vt:lpwstr>
  </property>
  <property fmtid="{D5CDD505-2E9C-101B-9397-08002B2CF9AE}" pid="3" name="CustomerId">
    <vt:lpwstr>segalco</vt:lpwstr>
  </property>
  <property fmtid="{D5CDD505-2E9C-101B-9397-08002B2CF9AE}" pid="4" name="TemplateId">
    <vt:lpwstr>637395008363077396</vt:lpwstr>
  </property>
  <property fmtid="{D5CDD505-2E9C-101B-9397-08002B2CF9AE}" pid="5" name="UserProfileId">
    <vt:lpwstr>637745703688442627</vt:lpwstr>
  </property>
  <property fmtid="{D5CDD505-2E9C-101B-9397-08002B2CF9AE}" pid="6" name="ContentTypeId">
    <vt:lpwstr>0x010100E3610662B816104EA013F344C49BE137</vt:lpwstr>
  </property>
</Properties>
</file>